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74" r:id="rId6"/>
    <p:sldId id="260" r:id="rId7"/>
    <p:sldId id="270" r:id="rId8"/>
    <p:sldId id="271" r:id="rId9"/>
    <p:sldId id="273" r:id="rId10"/>
    <p:sldId id="280" r:id="rId11"/>
    <p:sldId id="283" r:id="rId12"/>
    <p:sldId id="285" r:id="rId13"/>
    <p:sldId id="272" r:id="rId14"/>
    <p:sldId id="286" r:id="rId15"/>
    <p:sldId id="264"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46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0DD7F-3767-0113-6798-5CADBB9DDBE5}" name="Sara Walker" initials="SW" userId="S::nsw139_newcastle.ac.uk#ext#@sussex.ac.uk::c22ba646-9c3c-442c-9c55-4a8692efbe9d" providerId="AD"/>
  <p188:author id="{927FA49A-8B8C-E5BA-4C6B-16A0294FE9F8}" name="Mari Martiskainen" initials="MM" userId="S::mm311@sussex.ac.uk::2962f627-c5ca-4224-912f-4288f649c88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53"/>
    <a:srgbClr val="E74A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59387"/>
  </p:normalViewPr>
  <p:slideViewPr>
    <p:cSldViewPr snapToGrid="0">
      <p:cViewPr varScale="1">
        <p:scale>
          <a:sx n="100" d="100"/>
          <a:sy n="100" d="100"/>
        </p:scale>
        <p:origin x="2504" y="168"/>
      </p:cViewPr>
      <p:guideLst>
        <p:guide orient="horz" pos="1620"/>
        <p:guide pos="34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507C9-9FD9-A343-BE93-44FB02AB1FEA}"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ACAC-24F2-5C42-AE3A-B1B56C8E5495}" type="slidenum">
              <a:rPr lang="en-US" smtClean="0"/>
              <a:t>‹#›</a:t>
            </a:fld>
            <a:endParaRPr lang="en-US"/>
          </a:p>
        </p:txBody>
      </p:sp>
    </p:spTree>
    <p:extLst>
      <p:ext uri="{BB962C8B-B14F-4D97-AF65-F5344CB8AC3E}">
        <p14:creationId xmlns:p14="http://schemas.microsoft.com/office/powerpoint/2010/main" val="190912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ACAC-24F2-5C42-AE3A-B1B56C8E5495}" type="slidenum">
              <a:rPr lang="en-US" smtClean="0"/>
              <a:t>1</a:t>
            </a:fld>
            <a:endParaRPr lang="en-US"/>
          </a:p>
        </p:txBody>
      </p:sp>
    </p:spTree>
    <p:extLst>
      <p:ext uri="{BB962C8B-B14F-4D97-AF65-F5344CB8AC3E}">
        <p14:creationId xmlns:p14="http://schemas.microsoft.com/office/powerpoint/2010/main" val="374857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a:t>British energy security strategy: </a:t>
            </a:r>
            <a:r>
              <a:rPr lang="en-GB" i="1"/>
              <a:t>Our homes are our castles – people want choices regarding how they improve them…this is not being imposed on people and is a gradual transition following the grain of behaviour. The British people are no-nonsense pragmatists who can make decisions based on the information</a:t>
            </a:r>
            <a:r>
              <a:rPr lang="en-GB"/>
              <a:t> (p.6)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i="0"/>
              <a:t>CCC: </a:t>
            </a:r>
            <a:r>
              <a:rPr lang="en-GB" i="1"/>
              <a:t>There is a shocking gap in policy for better insulated homes </a:t>
            </a:r>
            <a:r>
              <a:rPr lang="en-GB"/>
              <a:t>(</a:t>
            </a:r>
            <a:r>
              <a:rPr lang="en-GB" err="1"/>
              <a:t>p.n</a:t>
            </a:r>
            <a:r>
              <a:rPr lang="en-GB"/>
              <a:t>/a) </a:t>
            </a:r>
            <a:endParaRPr lang="en-US"/>
          </a:p>
          <a:p>
            <a:endParaRPr lang="en-US"/>
          </a:p>
        </p:txBody>
      </p:sp>
      <p:sp>
        <p:nvSpPr>
          <p:cNvPr id="4" name="Slide Number Placeholder 3"/>
          <p:cNvSpPr>
            <a:spLocks noGrp="1"/>
          </p:cNvSpPr>
          <p:nvPr>
            <p:ph type="sldNum" sz="quarter" idx="5"/>
          </p:nvPr>
        </p:nvSpPr>
        <p:spPr/>
        <p:txBody>
          <a:bodyPr/>
          <a:lstStyle/>
          <a:p>
            <a:fld id="{391FACAC-24F2-5C42-AE3A-B1B56C8E5495}" type="slidenum">
              <a:rPr lang="en-US" smtClean="0"/>
              <a:t>2</a:t>
            </a:fld>
            <a:endParaRPr lang="en-US"/>
          </a:p>
        </p:txBody>
      </p:sp>
    </p:spTree>
    <p:extLst>
      <p:ext uri="{BB962C8B-B14F-4D97-AF65-F5344CB8AC3E}">
        <p14:creationId xmlns:p14="http://schemas.microsoft.com/office/powerpoint/2010/main" val="137645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000"/>
              </a:lnSpc>
              <a:spcAft>
                <a:spcPts val="600"/>
              </a:spcAft>
              <a:buFont typeface="Arial"/>
              <a:buChar char="•"/>
            </a:pPr>
            <a:r>
              <a:rPr lang="en-US" dirty="0"/>
              <a:t>Highly experienced in energy demand and energy systems research leaders</a:t>
            </a:r>
          </a:p>
          <a:p>
            <a:pPr marL="285750" indent="-285750">
              <a:lnSpc>
                <a:spcPts val="2000"/>
              </a:lnSpc>
              <a:spcAft>
                <a:spcPts val="600"/>
              </a:spcAft>
              <a:buFont typeface="Arial"/>
              <a:buChar char="•"/>
            </a:pPr>
            <a:r>
              <a:rPr lang="en-US" dirty="0"/>
              <a:t>Interdisciplinary backgrounds – social &amp; technical</a:t>
            </a:r>
            <a:endParaRPr lang="en-US" dirty="0">
              <a:cs typeface="Calibri"/>
            </a:endParaRPr>
          </a:p>
          <a:p>
            <a:pPr marL="285750" indent="-285750">
              <a:lnSpc>
                <a:spcPts val="2000"/>
              </a:lnSpc>
              <a:spcAft>
                <a:spcPts val="600"/>
              </a:spcAft>
              <a:buFont typeface="Arial"/>
              <a:buChar char="•"/>
            </a:pPr>
            <a:r>
              <a:rPr lang="en-US" dirty="0"/>
              <a:t>Complementary career stages</a:t>
            </a:r>
            <a:endParaRPr lang="en-US" dirty="0">
              <a:cs typeface="Calibri" panose="020F0502020204030204"/>
            </a:endParaRPr>
          </a:p>
          <a:p>
            <a:pPr marL="285750" indent="-285750">
              <a:lnSpc>
                <a:spcPts val="2000"/>
              </a:lnSpc>
              <a:spcAft>
                <a:spcPts val="600"/>
              </a:spcAft>
              <a:buFont typeface="Arial"/>
              <a:buChar char="•"/>
            </a:pPr>
            <a:r>
              <a:rPr lang="en-US" dirty="0"/>
              <a:t>Contributions to leading research</a:t>
            </a:r>
            <a:endParaRPr lang="en-US" dirty="0">
              <a:cs typeface="Calibri" panose="020F0502020204030204"/>
            </a:endParaRPr>
          </a:p>
          <a:p>
            <a:pPr marL="285750" indent="-285750">
              <a:lnSpc>
                <a:spcPts val="2000"/>
              </a:lnSpc>
              <a:spcAft>
                <a:spcPts val="600"/>
              </a:spcAft>
              <a:buFont typeface="Arial"/>
              <a:buChar char="•"/>
            </a:pPr>
            <a:r>
              <a:rPr lang="en-US" dirty="0"/>
              <a:t>Commitment to EDI (also all female team)</a:t>
            </a:r>
            <a:endParaRPr lang="en-US" dirty="0">
              <a:cs typeface="Calibri" panose="020F0502020204030204"/>
            </a:endParaRPr>
          </a:p>
          <a:p>
            <a:pPr marL="285750" indent="-285750">
              <a:lnSpc>
                <a:spcPts val="2000"/>
              </a:lnSpc>
              <a:spcAft>
                <a:spcPts val="600"/>
              </a:spcAft>
              <a:buFont typeface="Arial"/>
              <a:buChar char="•"/>
            </a:pPr>
            <a:r>
              <a:rPr lang="en-US" dirty="0"/>
              <a:t>MM in CREDS, SW outside of CREDS</a:t>
            </a:r>
          </a:p>
          <a:p>
            <a:pPr marL="285750" marR="0" lvl="0" indent="-285750" algn="l" defTabSz="914400" rtl="0" eaLnBrk="1" fontAlgn="auto" latinLnBrk="0" hangingPunct="1">
              <a:lnSpc>
                <a:spcPts val="2000"/>
              </a:lnSpc>
              <a:spcBef>
                <a:spcPts val="0"/>
              </a:spcBef>
              <a:spcAft>
                <a:spcPts val="600"/>
              </a:spcAft>
              <a:buClrTx/>
              <a:buSzTx/>
              <a:buFont typeface="Arial"/>
              <a:buChar char="•"/>
              <a:tabLst/>
              <a:defRPr/>
            </a:pPr>
            <a:r>
              <a:rPr lang="en-US" dirty="0">
                <a:cs typeface="Calibri"/>
              </a:rPr>
              <a:t>Geographical spread</a:t>
            </a:r>
            <a:endParaRPr lang="en-US" dirty="0"/>
          </a:p>
          <a:p>
            <a:pPr marL="285750" indent="-285750">
              <a:lnSpc>
                <a:spcPts val="2000"/>
              </a:lnSpc>
              <a:spcAft>
                <a:spcPts val="600"/>
              </a:spcAft>
              <a:buFont typeface="Arial"/>
              <a:buChar char="•"/>
            </a:pPr>
            <a:r>
              <a:rPr lang="en-US" dirty="0">
                <a:cs typeface="Calibri" panose="020F0502020204030204"/>
              </a:rPr>
              <a:t>History of collaboration</a:t>
            </a:r>
          </a:p>
          <a:p>
            <a:pPr marL="285750" indent="-285750">
              <a:lnSpc>
                <a:spcPts val="2000"/>
              </a:lnSpc>
              <a:spcAft>
                <a:spcPts val="600"/>
              </a:spcAft>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91FACAC-24F2-5C42-AE3A-B1B56C8E5495}" type="slidenum">
              <a:rPr lang="en-US" smtClean="0"/>
              <a:t>3</a:t>
            </a:fld>
            <a:endParaRPr lang="en-US"/>
          </a:p>
        </p:txBody>
      </p:sp>
    </p:spTree>
    <p:extLst>
      <p:ext uri="{BB962C8B-B14F-4D97-AF65-F5344CB8AC3E}">
        <p14:creationId xmlns:p14="http://schemas.microsoft.com/office/powerpoint/2010/main" val="293235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can we show speed and scale and how embedded</a:t>
            </a:r>
            <a:endParaRPr lang="en-US"/>
          </a:p>
        </p:txBody>
      </p:sp>
      <p:sp>
        <p:nvSpPr>
          <p:cNvPr id="4" name="Slide Number Placeholder 3"/>
          <p:cNvSpPr>
            <a:spLocks noGrp="1"/>
          </p:cNvSpPr>
          <p:nvPr>
            <p:ph type="sldNum" sz="quarter" idx="5"/>
          </p:nvPr>
        </p:nvSpPr>
        <p:spPr/>
        <p:txBody>
          <a:bodyPr/>
          <a:lstStyle/>
          <a:p>
            <a:fld id="{391FACAC-24F2-5C42-AE3A-B1B56C8E5495}" type="slidenum">
              <a:rPr lang="en-US" smtClean="0"/>
              <a:t>4</a:t>
            </a:fld>
            <a:endParaRPr lang="en-US"/>
          </a:p>
        </p:txBody>
      </p:sp>
    </p:spTree>
    <p:extLst>
      <p:ext uri="{BB962C8B-B14F-4D97-AF65-F5344CB8AC3E}">
        <p14:creationId xmlns:p14="http://schemas.microsoft.com/office/powerpoint/2010/main" val="232172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To develop an inclusive, interdisciplinary and cross-sectoral Centre that advances knowledge and uptake of energy demand reduction solutions</a:t>
            </a:r>
          </a:p>
          <a:p>
            <a:r>
              <a:rPr lang="en-US" dirty="0"/>
              <a:t>2. To develop a robust and reflexive research </a:t>
            </a:r>
            <a:r>
              <a:rPr lang="en-US" dirty="0" err="1"/>
              <a:t>programme</a:t>
            </a:r>
            <a:r>
              <a:rPr lang="en-US" dirty="0"/>
              <a:t> with the capacity to cope with, and respond to, rapidly changing social, environmental, political and economic dynamics and unexpected events</a:t>
            </a:r>
            <a:endParaRPr lang="en-US" dirty="0">
              <a:cs typeface="Calibri"/>
            </a:endParaRPr>
          </a:p>
          <a:p>
            <a:r>
              <a:rPr lang="en-US" dirty="0"/>
              <a:t>3. To identify and </a:t>
            </a:r>
            <a:r>
              <a:rPr lang="en-US" dirty="0" err="1"/>
              <a:t>prioritise</a:t>
            </a:r>
            <a:r>
              <a:rPr lang="en-US" dirty="0"/>
              <a:t> mechanisms that promote energy demand reduction technologies and strategies, so that they have equal political and societal enthusiasm as supply-side solutions</a:t>
            </a:r>
            <a:endParaRPr lang="en-US" dirty="0">
              <a:cs typeface="Calibri"/>
            </a:endParaRPr>
          </a:p>
          <a:p>
            <a:r>
              <a:rPr lang="en-US" dirty="0"/>
              <a:t>4. To clearly articulate the wider benefits of energy demand reduction, moving beyond climate action to benefits fundamental in addressing growing income inequality and the cost-of-living crisis</a:t>
            </a:r>
            <a:endParaRPr lang="en-US" dirty="0">
              <a:cs typeface="Calibri"/>
            </a:endParaRPr>
          </a:p>
          <a:p>
            <a:r>
              <a:rPr lang="en-US" dirty="0"/>
              <a:t>5. To integrate equality, diversity and inclusion (EDI) across the entire research process to secure best outcomes for staff and the energy demand research field</a:t>
            </a:r>
            <a:endParaRPr lang="en-US" dirty="0">
              <a:cs typeface="Calibri"/>
            </a:endParaRPr>
          </a:p>
          <a:p>
            <a:r>
              <a:rPr lang="en-US" dirty="0"/>
              <a:t>6. To engage and network widely with a diverse range of stakeholders and research beneficiaries for meaningful and significant impact</a:t>
            </a:r>
            <a:endParaRPr lang="en-US" dirty="0">
              <a:cs typeface="Calibri"/>
            </a:endParaRPr>
          </a:p>
          <a:p>
            <a:r>
              <a:rPr lang="en-US" dirty="0"/>
              <a:t>7. As Co-champions, be leaders that build collaborative, open and supportive teams.</a:t>
            </a:r>
            <a:endParaRPr lang="en-US" dirty="0">
              <a:cs typeface="Calibri"/>
            </a:endParaRPr>
          </a:p>
          <a:p>
            <a:endParaRPr lang="en-US" dirty="0">
              <a:cs typeface="Calibri"/>
            </a:endParaRPr>
          </a:p>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391FACAC-24F2-5C42-AE3A-B1B56C8E5495}" type="slidenum">
              <a:rPr lang="en-US" smtClean="0"/>
              <a:t>5</a:t>
            </a:fld>
            <a:endParaRPr lang="en-US"/>
          </a:p>
        </p:txBody>
      </p:sp>
    </p:spTree>
    <p:extLst>
      <p:ext uri="{BB962C8B-B14F-4D97-AF65-F5344CB8AC3E}">
        <p14:creationId xmlns:p14="http://schemas.microsoft.com/office/powerpoint/2010/main" val="110367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000"/>
              </a:lnSpc>
              <a:spcAft>
                <a:spcPts val="600"/>
              </a:spcAft>
              <a:buFont typeface="Arial"/>
              <a:buChar char="•"/>
            </a:pPr>
            <a:r>
              <a:rPr lang="en-US"/>
              <a:t>WP1: Consultation</a:t>
            </a:r>
          </a:p>
          <a:p>
            <a:pPr lvl="1">
              <a:lnSpc>
                <a:spcPts val="2000"/>
              </a:lnSpc>
              <a:spcAft>
                <a:spcPts val="600"/>
              </a:spcAft>
              <a:buFont typeface="Arial"/>
              <a:buChar char="•"/>
            </a:pPr>
            <a:r>
              <a:rPr lang="en-US"/>
              <a:t>Webinars on our process</a:t>
            </a:r>
          </a:p>
          <a:p>
            <a:pPr lvl="1">
              <a:lnSpc>
                <a:spcPts val="2000"/>
              </a:lnSpc>
              <a:spcAft>
                <a:spcPts val="600"/>
              </a:spcAft>
              <a:buFont typeface="Arial"/>
              <a:buChar char="•"/>
            </a:pPr>
            <a:r>
              <a:rPr lang="en-US"/>
              <a:t>Internal consultation with CREDS</a:t>
            </a:r>
          </a:p>
          <a:p>
            <a:pPr lvl="1">
              <a:lnSpc>
                <a:spcPts val="2000"/>
              </a:lnSpc>
              <a:spcAft>
                <a:spcPts val="600"/>
              </a:spcAft>
              <a:buFont typeface="Arial"/>
              <a:buChar char="•"/>
            </a:pPr>
            <a:r>
              <a:rPr lang="en-US"/>
              <a:t>External consultation with stakeholders and beneficiaries</a:t>
            </a:r>
          </a:p>
          <a:p>
            <a:pPr lvl="1">
              <a:lnSpc>
                <a:spcPts val="2000"/>
              </a:lnSpc>
              <a:spcAft>
                <a:spcPts val="600"/>
              </a:spcAft>
              <a:buFont typeface="Arial"/>
              <a:buChar char="•"/>
            </a:pPr>
            <a:endParaRPr lang="en-US"/>
          </a:p>
          <a:p>
            <a:pPr marL="285750" indent="-285750">
              <a:lnSpc>
                <a:spcPts val="2000"/>
              </a:lnSpc>
              <a:spcAft>
                <a:spcPts val="600"/>
              </a:spcAft>
              <a:buFont typeface="Arial"/>
              <a:buChar char="•"/>
            </a:pPr>
            <a:r>
              <a:rPr lang="en-US"/>
              <a:t>WP2: Co-development</a:t>
            </a:r>
          </a:p>
          <a:p>
            <a:pPr lvl="1">
              <a:lnSpc>
                <a:spcPts val="2000"/>
              </a:lnSpc>
              <a:spcAft>
                <a:spcPts val="600"/>
              </a:spcAft>
              <a:buFont typeface="Arial"/>
              <a:buChar char="•"/>
            </a:pPr>
            <a:r>
              <a:rPr lang="en-US"/>
              <a:t>Identify research themes via deliberative workshops</a:t>
            </a:r>
          </a:p>
          <a:p>
            <a:pPr lvl="1">
              <a:lnSpc>
                <a:spcPts val="2000"/>
              </a:lnSpc>
              <a:spcAft>
                <a:spcPts val="600"/>
              </a:spcAft>
              <a:buFont typeface="Arial"/>
              <a:buChar char="•"/>
            </a:pPr>
            <a:r>
              <a:rPr lang="en-US"/>
              <a:t>Reflective practice with UKRI, CREDS Advisory Board</a:t>
            </a:r>
          </a:p>
          <a:p>
            <a:pPr lvl="1">
              <a:lnSpc>
                <a:spcPts val="2000"/>
              </a:lnSpc>
              <a:spcAft>
                <a:spcPts val="600"/>
              </a:spcAft>
              <a:buFont typeface="Arial"/>
              <a:buChar char="•"/>
            </a:pPr>
            <a:endParaRPr lang="en-US"/>
          </a:p>
          <a:p>
            <a:pPr marL="171450" indent="-171450">
              <a:lnSpc>
                <a:spcPts val="2000"/>
              </a:lnSpc>
              <a:spcAft>
                <a:spcPts val="600"/>
              </a:spcAft>
              <a:buFont typeface="Arial"/>
              <a:buChar char="•"/>
            </a:pPr>
            <a:r>
              <a:rPr lang="en-US"/>
              <a:t>WP3: Consortium building</a:t>
            </a:r>
            <a:endParaRPr lang="en-US">
              <a:cs typeface="Calibri" panose="020F0502020204030204"/>
            </a:endParaRPr>
          </a:p>
          <a:p>
            <a:pPr marL="628650" lvl="1" indent="-171450">
              <a:lnSpc>
                <a:spcPts val="2000"/>
              </a:lnSpc>
              <a:spcAft>
                <a:spcPts val="600"/>
              </a:spcAft>
              <a:buFont typeface="Arial"/>
              <a:buChar char="•"/>
            </a:pPr>
            <a:r>
              <a:rPr lang="en-US"/>
              <a:t>Open call: based on leadership skills, research questions, engagement, impact and EDI</a:t>
            </a:r>
            <a:endParaRPr lang="en-US">
              <a:cs typeface="Calibri" panose="020F0502020204030204"/>
            </a:endParaRPr>
          </a:p>
          <a:p>
            <a:pPr marL="628650" lvl="1" indent="-171450">
              <a:lnSpc>
                <a:spcPts val="2000"/>
              </a:lnSpc>
              <a:spcAft>
                <a:spcPts val="600"/>
              </a:spcAft>
              <a:buFont typeface="Arial"/>
              <a:buChar char="•"/>
            </a:pPr>
            <a:r>
              <a:rPr lang="en-US"/>
              <a:t>Development of full Centre proposal </a:t>
            </a:r>
            <a:endParaRPr lang="en-US">
              <a:cs typeface="Calibri" panose="020F0502020204030204"/>
            </a:endParaRPr>
          </a:p>
          <a:p>
            <a:pPr marL="628650" lvl="1" indent="-171450">
              <a:lnSpc>
                <a:spcPts val="2000"/>
              </a:lnSpc>
              <a:spcAft>
                <a:spcPts val="600"/>
              </a:spcAft>
              <a:buFont typeface="Arial"/>
              <a:buChar char="•"/>
            </a:pPr>
            <a:r>
              <a:rPr lang="en-US" err="1"/>
              <a:t>Finalise</a:t>
            </a:r>
            <a:r>
              <a:rPr lang="en-US"/>
              <a:t> and set up CREDS2</a:t>
            </a:r>
          </a:p>
          <a:p>
            <a:pPr marL="285750" indent="-285750">
              <a:lnSpc>
                <a:spcPts val="2000"/>
              </a:lnSpc>
              <a:spcAft>
                <a:spcPts val="600"/>
              </a:spcAft>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91FACAC-24F2-5C42-AE3A-B1B56C8E5495}" type="slidenum">
              <a:rPr lang="en-US" smtClean="0"/>
              <a:t>6</a:t>
            </a:fld>
            <a:endParaRPr lang="en-US"/>
          </a:p>
        </p:txBody>
      </p:sp>
    </p:spTree>
    <p:extLst>
      <p:ext uri="{BB962C8B-B14F-4D97-AF65-F5344CB8AC3E}">
        <p14:creationId xmlns:p14="http://schemas.microsoft.com/office/powerpoint/2010/main" val="59454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Plans for community and stakeholder engagement in developing the Centre. Does this include plans for engagement with the Energy SAC?  </a:t>
            </a:r>
          </a:p>
          <a:p>
            <a:endParaRPr lang="en-US" dirty="0"/>
          </a:p>
        </p:txBody>
      </p:sp>
      <p:sp>
        <p:nvSpPr>
          <p:cNvPr id="4" name="Slide Number Placeholder 3"/>
          <p:cNvSpPr>
            <a:spLocks noGrp="1"/>
          </p:cNvSpPr>
          <p:nvPr>
            <p:ph type="sldNum" sz="quarter" idx="5"/>
          </p:nvPr>
        </p:nvSpPr>
        <p:spPr/>
        <p:txBody>
          <a:bodyPr/>
          <a:lstStyle/>
          <a:p>
            <a:fld id="{391FACAC-24F2-5C42-AE3A-B1B56C8E5495}" type="slidenum">
              <a:rPr lang="en-US" smtClean="0"/>
              <a:t>7</a:t>
            </a:fld>
            <a:endParaRPr lang="en-US"/>
          </a:p>
        </p:txBody>
      </p:sp>
    </p:spTree>
    <p:extLst>
      <p:ext uri="{BB962C8B-B14F-4D97-AF65-F5344CB8AC3E}">
        <p14:creationId xmlns:p14="http://schemas.microsoft.com/office/powerpoint/2010/main" val="409864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2000"/>
              </a:lnSpc>
              <a:spcAft>
                <a:spcPts val="600"/>
              </a:spcAft>
              <a:buFont typeface="Arial"/>
              <a:buChar char="•"/>
            </a:pPr>
            <a:r>
              <a:rPr lang="en-US" dirty="0"/>
              <a:t>A number of interdisciplinary research themes (e.g. equity, efficiency, mobility, flexibility, governance)</a:t>
            </a:r>
          </a:p>
          <a:p>
            <a:pPr marL="171450" indent="-171450">
              <a:lnSpc>
                <a:spcPts val="2000"/>
              </a:lnSpc>
              <a:spcAft>
                <a:spcPts val="600"/>
              </a:spcAft>
              <a:buFont typeface="Arial"/>
              <a:buChar char="•"/>
            </a:pPr>
            <a:r>
              <a:rPr lang="en-US" dirty="0"/>
              <a:t>Centre cross-cutting activities (e.g. responsive fund, events, training, tool kits etc.)</a:t>
            </a:r>
            <a:endParaRPr lang="en-US" dirty="0">
              <a:cs typeface="Calibri"/>
            </a:endParaRPr>
          </a:p>
          <a:p>
            <a:pPr marL="171450" indent="-171450">
              <a:lnSpc>
                <a:spcPts val="2000"/>
              </a:lnSpc>
              <a:spcAft>
                <a:spcPts val="600"/>
              </a:spcAft>
              <a:buFont typeface="Arial"/>
              <a:buChar char="•"/>
            </a:pPr>
            <a:r>
              <a:rPr lang="en-US" dirty="0"/>
              <a:t>Building impact from previous research, while identifying new questions</a:t>
            </a:r>
            <a:endParaRPr lang="en-US" dirty="0">
              <a:cs typeface="Calibri"/>
            </a:endParaRPr>
          </a:p>
          <a:p>
            <a:pPr marL="171450" indent="-171450">
              <a:lnSpc>
                <a:spcPts val="2000"/>
              </a:lnSpc>
              <a:spcAft>
                <a:spcPts val="600"/>
              </a:spcAft>
              <a:buFont typeface="Arial"/>
              <a:buChar char="•"/>
            </a:pPr>
            <a:r>
              <a:rPr lang="en-US" dirty="0"/>
              <a:t>PI: Management &amp; Co-I: Strategy</a:t>
            </a:r>
            <a:endParaRPr lang="en-US" dirty="0">
              <a:cs typeface="Calibri"/>
            </a:endParaRPr>
          </a:p>
          <a:p>
            <a:pPr marL="171450" indent="-171450">
              <a:lnSpc>
                <a:spcPts val="2000"/>
              </a:lnSpc>
              <a:spcAft>
                <a:spcPts val="600"/>
              </a:spcAft>
              <a:buFont typeface="Arial"/>
              <a:buChar char="•"/>
            </a:pPr>
            <a:r>
              <a:rPr lang="en-US" dirty="0"/>
              <a:t>Theme leads as collaborative leaders</a:t>
            </a:r>
            <a:endParaRPr lang="en-US" dirty="0">
              <a:cs typeface="Calibri"/>
            </a:endParaRPr>
          </a:p>
          <a:p>
            <a:pPr marL="171450" indent="-171450">
              <a:lnSpc>
                <a:spcPts val="2000"/>
              </a:lnSpc>
              <a:spcAft>
                <a:spcPts val="600"/>
              </a:spcAft>
              <a:buFont typeface="Arial"/>
              <a:buChar char="•"/>
            </a:pPr>
            <a:r>
              <a:rPr lang="en-US" dirty="0"/>
              <a:t>Keep some institutional history with CREDS (e.g. branding, website, core team activity)</a:t>
            </a:r>
            <a:r>
              <a:rPr lang="en-US" dirty="0">
                <a:cs typeface="Calibri"/>
              </a:rPr>
              <a:t>Themes designed through engagement in WP1 and WP2</a:t>
            </a:r>
            <a:endParaRPr lang="en-US" dirty="0"/>
          </a:p>
          <a:p>
            <a:endParaRPr lang="en-US">
              <a:cs typeface="Calibri"/>
            </a:endParaRPr>
          </a:p>
          <a:p>
            <a:r>
              <a:rPr lang="en-US" dirty="0">
                <a:cs typeface="Calibri"/>
              </a:rPr>
              <a:t>Cross-cutting leads to interdisciplinary research</a:t>
            </a:r>
          </a:p>
          <a:p>
            <a:endParaRPr lang="en-US">
              <a:cs typeface="Calibri"/>
            </a:endParaRPr>
          </a:p>
          <a:p>
            <a:r>
              <a:rPr lang="en-US" dirty="0">
                <a:cs typeface="Calibri"/>
              </a:rPr>
              <a:t>Co-creation will show areas for new research development</a:t>
            </a:r>
          </a:p>
          <a:p>
            <a:endParaRPr lang="en-US">
              <a:cs typeface="Calibri"/>
            </a:endParaRPr>
          </a:p>
          <a:p>
            <a:r>
              <a:rPr lang="en-US" dirty="0"/>
              <a:t>Ongoing research activity, e.g. research development, publications, dissemination and engagement activities, knowledge exchange. </a:t>
            </a:r>
            <a:endParaRPr lang="en-US" dirty="0">
              <a:cs typeface="Calibri"/>
            </a:endParaRPr>
          </a:p>
          <a:p>
            <a:endParaRPr lang="en-US"/>
          </a:p>
          <a:p>
            <a:r>
              <a:rPr lang="en-US" dirty="0"/>
              <a:t>We also expect the Centre to host regular workshops, webinars and events, to receive feedback on initial project plans, disseminate findings, and provide training</a:t>
            </a:r>
            <a:endParaRPr lang="en-US" dirty="0">
              <a:cs typeface="Calibri"/>
            </a:endParaRPr>
          </a:p>
        </p:txBody>
      </p:sp>
      <p:sp>
        <p:nvSpPr>
          <p:cNvPr id="4" name="Slide Number Placeholder 3"/>
          <p:cNvSpPr>
            <a:spLocks noGrp="1"/>
          </p:cNvSpPr>
          <p:nvPr>
            <p:ph type="sldNum" sz="quarter" idx="5"/>
          </p:nvPr>
        </p:nvSpPr>
        <p:spPr/>
        <p:txBody>
          <a:bodyPr/>
          <a:lstStyle/>
          <a:p>
            <a:fld id="{391FACAC-24F2-5C42-AE3A-B1B56C8E5495}" type="slidenum">
              <a:rPr lang="en-US" smtClean="0"/>
              <a:t>10</a:t>
            </a:fld>
            <a:endParaRPr lang="en-US"/>
          </a:p>
        </p:txBody>
      </p:sp>
    </p:spTree>
    <p:extLst>
      <p:ext uri="{BB962C8B-B14F-4D97-AF65-F5344CB8AC3E}">
        <p14:creationId xmlns:p14="http://schemas.microsoft.com/office/powerpoint/2010/main" val="314788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1FACAC-24F2-5C42-AE3A-B1B56C8E5495}" type="slidenum">
              <a:rPr lang="en-US" smtClean="0"/>
              <a:t>12</a:t>
            </a:fld>
            <a:endParaRPr lang="en-US"/>
          </a:p>
        </p:txBody>
      </p:sp>
    </p:spTree>
    <p:extLst>
      <p:ext uri="{BB962C8B-B14F-4D97-AF65-F5344CB8AC3E}">
        <p14:creationId xmlns:p14="http://schemas.microsoft.com/office/powerpoint/2010/main" val="2604541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548000"/>
            <a:ext cx="5040000" cy="1102519"/>
          </a:xfrm>
        </p:spPr>
        <p:txBody>
          <a:bodyPr/>
          <a:lstStyle>
            <a:lvl1pPr>
              <a:defRPr>
                <a:latin typeface="Corbel"/>
                <a:cs typeface="Corbel"/>
              </a:defRPr>
            </a:lvl1pPr>
          </a:lstStyle>
          <a:p>
            <a:r>
              <a:rPr lang="en-GB"/>
              <a:t>Click to edit Master title style</a:t>
            </a:r>
            <a:endParaRPr lang="en-US"/>
          </a:p>
        </p:txBody>
      </p:sp>
      <p:sp>
        <p:nvSpPr>
          <p:cNvPr id="3" name="Subtitle 2"/>
          <p:cNvSpPr>
            <a:spLocks noGrp="1"/>
          </p:cNvSpPr>
          <p:nvPr>
            <p:ph type="subTitle" idx="1"/>
          </p:nvPr>
        </p:nvSpPr>
        <p:spPr>
          <a:xfrm>
            <a:off x="450000" y="2664000"/>
            <a:ext cx="5040000" cy="1329364"/>
          </a:xfrm>
        </p:spPr>
        <p:txBody>
          <a:bodyPr/>
          <a:lstStyle>
            <a:lvl1pPr marL="0" indent="0" algn="l">
              <a:buNone/>
              <a:defRPr>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Text Placeholder 10"/>
          <p:cNvSpPr>
            <a:spLocks noGrp="1"/>
          </p:cNvSpPr>
          <p:nvPr>
            <p:ph type="body" sz="quarter" idx="10" hasCustomPrompt="1"/>
          </p:nvPr>
        </p:nvSpPr>
        <p:spPr>
          <a:xfrm>
            <a:off x="449262" y="3780000"/>
            <a:ext cx="2806112" cy="342837"/>
          </a:xfrm>
        </p:spPr>
        <p:txBody>
          <a:bodyPr/>
          <a:lstStyle>
            <a:lvl1pPr marL="0" indent="0">
              <a:buNone/>
              <a:defRPr sz="1400" b="1" cap="all">
                <a:solidFill>
                  <a:srgbClr val="C63F53"/>
                </a:solidFill>
              </a:defRPr>
            </a:lvl1pPr>
          </a:lstStyle>
          <a:p>
            <a:pPr lvl="0"/>
            <a:r>
              <a:rPr lang="en-GB"/>
              <a:t>Date</a:t>
            </a:r>
            <a:endParaRPr lang="en-US"/>
          </a:p>
        </p:txBody>
      </p:sp>
      <p:pic>
        <p:nvPicPr>
          <p:cNvPr id="5" name="Picture 4">
            <a:extLst>
              <a:ext uri="{FF2B5EF4-FFF2-40B4-BE49-F238E27FC236}">
                <a16:creationId xmlns:a16="http://schemas.microsoft.com/office/drawing/2014/main" id="{11D4184D-1B73-914A-B5B2-EDE5C672F502}"/>
              </a:ext>
            </a:extLst>
          </p:cNvPr>
          <p:cNvPicPr>
            <a:picLocks noChangeAspect="1"/>
          </p:cNvPicPr>
          <p:nvPr userDrawn="1"/>
        </p:nvPicPr>
        <p:blipFill>
          <a:blip r:embed="rId2"/>
          <a:stretch>
            <a:fillRect/>
          </a:stretch>
        </p:blipFill>
        <p:spPr>
          <a:xfrm>
            <a:off x="5498709" y="0"/>
            <a:ext cx="3644900" cy="3733800"/>
          </a:xfrm>
          <a:prstGeom prst="rect">
            <a:avLst/>
          </a:prstGeom>
        </p:spPr>
      </p:pic>
    </p:spTree>
    <p:extLst>
      <p:ext uri="{BB962C8B-B14F-4D97-AF65-F5344CB8AC3E}">
        <p14:creationId xmlns:p14="http://schemas.microsoft.com/office/powerpoint/2010/main" val="67183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432000"/>
            <a:ext cx="5040000" cy="389017"/>
          </a:xfrm>
        </p:spPr>
        <p:txBody>
          <a:bodyPr/>
          <a:lstStyle>
            <a:lvl1pPr>
              <a:defRPr sz="2400" baseline="0"/>
            </a:lvl1pPr>
          </a:lstStyle>
          <a:p>
            <a:r>
              <a:rPr lang="en-GB"/>
              <a:t>Click to edit Master title style</a:t>
            </a:r>
            <a:endParaRPr lang="en-US"/>
          </a:p>
        </p:txBody>
      </p:sp>
      <p:sp>
        <p:nvSpPr>
          <p:cNvPr id="3" name="Content Placeholder 2"/>
          <p:cNvSpPr>
            <a:spLocks noGrp="1"/>
          </p:cNvSpPr>
          <p:nvPr>
            <p:ph idx="1"/>
          </p:nvPr>
        </p:nvSpPr>
        <p:spPr>
          <a:xfrm>
            <a:off x="450000" y="1520902"/>
            <a:ext cx="5049100" cy="29429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p:cNvSpPr>
            <a:spLocks noGrp="1"/>
          </p:cNvSpPr>
          <p:nvPr>
            <p:ph type="pic" sz="quarter" idx="13"/>
          </p:nvPr>
        </p:nvSpPr>
        <p:spPr>
          <a:xfrm>
            <a:off x="5759999" y="431999"/>
            <a:ext cx="2952000" cy="4031847"/>
          </a:xfrm>
        </p:spPr>
        <p:txBody>
          <a:bodyPr/>
          <a:lstStyle/>
          <a:p>
            <a:endParaRPr lang="en-US"/>
          </a:p>
        </p:txBody>
      </p:sp>
    </p:spTree>
    <p:extLst>
      <p:ext uri="{BB962C8B-B14F-4D97-AF65-F5344CB8AC3E}">
        <p14:creationId xmlns:p14="http://schemas.microsoft.com/office/powerpoint/2010/main" val="39740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508530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000" y="432000"/>
            <a:ext cx="5040000" cy="389017"/>
          </a:xfrm>
          <a:prstGeom prst="rect">
            <a:avLst/>
          </a:prstGeom>
        </p:spPr>
        <p:txBody>
          <a:bodyPr vert="horz" lIns="0" tIns="0" rIns="0" bIns="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450000" y="1520902"/>
            <a:ext cx="5040000" cy="28669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p:nvPr userDrawn="1"/>
        </p:nvSpPr>
        <p:spPr>
          <a:xfrm>
            <a:off x="0" y="4670272"/>
            <a:ext cx="9144000" cy="540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REDS-Logo.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763649"/>
            <a:ext cx="1025765" cy="334365"/>
          </a:xfrm>
          <a:prstGeom prst="rect">
            <a:avLst/>
          </a:prstGeom>
        </p:spPr>
      </p:pic>
      <p:sp>
        <p:nvSpPr>
          <p:cNvPr id="5" name="TextBox 4">
            <a:extLst>
              <a:ext uri="{FF2B5EF4-FFF2-40B4-BE49-F238E27FC236}">
                <a16:creationId xmlns:a16="http://schemas.microsoft.com/office/drawing/2014/main" id="{6CA13C5C-D498-7540-ADD0-8D106CC591F6}"/>
              </a:ext>
            </a:extLst>
          </p:cNvPr>
          <p:cNvSpPr txBox="1"/>
          <p:nvPr userDrawn="1"/>
        </p:nvSpPr>
        <p:spPr>
          <a:xfrm>
            <a:off x="6851321" y="4823109"/>
            <a:ext cx="1865086" cy="215444"/>
          </a:xfrm>
          <a:prstGeom prst="rect">
            <a:avLst/>
          </a:prstGeom>
          <a:noFill/>
        </p:spPr>
        <p:txBody>
          <a:bodyPr wrap="square" lIns="0" tIns="0" rIns="0" bIns="0" rtlCol="0">
            <a:spAutoFit/>
          </a:bodyPr>
          <a:lstStyle/>
          <a:p>
            <a:pPr algn="r"/>
            <a:r>
              <a:rPr lang="en-US" sz="1400" b="1" err="1">
                <a:solidFill>
                  <a:schemeClr val="bg1"/>
                </a:solidFill>
                <a:latin typeface="Corbel" panose="020B0503020204020204" pitchFamily="34" charset="0"/>
              </a:rPr>
              <a:t>www.creds.ac.uk</a:t>
            </a:r>
            <a:endParaRPr lang="en-US" sz="1400" b="1">
              <a:solidFill>
                <a:schemeClr val="bg1"/>
              </a:solidFill>
              <a:latin typeface="Corbel" panose="020B0503020204020204" pitchFamily="34" charset="0"/>
            </a:endParaRPr>
          </a:p>
        </p:txBody>
      </p:sp>
      <p:pic>
        <p:nvPicPr>
          <p:cNvPr id="10" name="Picture 9">
            <a:extLst>
              <a:ext uri="{FF2B5EF4-FFF2-40B4-BE49-F238E27FC236}">
                <a16:creationId xmlns:a16="http://schemas.microsoft.com/office/drawing/2014/main" id="{8DFEC6B4-706A-CC40-840E-1A49CF704298}"/>
              </a:ext>
            </a:extLst>
          </p:cNvPr>
          <p:cNvPicPr>
            <a:picLocks noChangeAspect="1"/>
          </p:cNvPicPr>
          <p:nvPr userDrawn="1"/>
        </p:nvPicPr>
        <p:blipFill>
          <a:blip r:embed="rId6"/>
          <a:stretch>
            <a:fillRect/>
          </a:stretch>
        </p:blipFill>
        <p:spPr>
          <a:xfrm>
            <a:off x="2016691" y="4773054"/>
            <a:ext cx="1233191" cy="360000"/>
          </a:xfrm>
          <a:prstGeom prst="rect">
            <a:avLst/>
          </a:prstGeom>
        </p:spPr>
      </p:pic>
    </p:spTree>
    <p:extLst>
      <p:ext uri="{BB962C8B-B14F-4D97-AF65-F5344CB8AC3E}">
        <p14:creationId xmlns:p14="http://schemas.microsoft.com/office/powerpoint/2010/main" val="30012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457200" rtl="0" eaLnBrk="1" latinLnBrk="0" hangingPunct="1">
        <a:lnSpc>
          <a:spcPts val="3200"/>
        </a:lnSpc>
        <a:spcBef>
          <a:spcPct val="0"/>
        </a:spcBef>
        <a:buNone/>
        <a:defRPr sz="2400" b="1" i="0" kern="1200" baseline="0">
          <a:solidFill>
            <a:schemeClr val="tx1"/>
          </a:solidFill>
          <a:latin typeface="Corbel"/>
          <a:ea typeface="+mj-ea"/>
          <a:cs typeface="Corbel"/>
        </a:defRPr>
      </a:lvl1pPr>
    </p:titleStyle>
    <p:body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martiskainen@sussex.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mailto:sara.walker@newcastl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765" y="1197418"/>
            <a:ext cx="5401205" cy="1586268"/>
          </a:xfrm>
        </p:spPr>
        <p:txBody>
          <a:bodyPr/>
          <a:lstStyle/>
          <a:p>
            <a:r>
              <a:rPr lang="en-US" dirty="0"/>
              <a:t>Energy Demand Research Champions Launch Webinar</a:t>
            </a:r>
          </a:p>
          <a:p>
            <a:r>
              <a:rPr lang="en-US" sz="1400" b="0" dirty="0"/>
              <a:t> 11 October 2022</a:t>
            </a:r>
            <a:br>
              <a:rPr lang="en-US" sz="1400" dirty="0"/>
            </a:br>
            <a:endParaRPr lang="en-US" sz="1400" dirty="0">
              <a:solidFill>
                <a:schemeClr val="bg2">
                  <a:lumMod val="75000"/>
                </a:schemeClr>
              </a:solidFill>
            </a:endParaRPr>
          </a:p>
        </p:txBody>
      </p:sp>
      <p:sp>
        <p:nvSpPr>
          <p:cNvPr id="3" name="Subtitle 2"/>
          <p:cNvSpPr>
            <a:spLocks noGrp="1"/>
          </p:cNvSpPr>
          <p:nvPr>
            <p:ph type="subTitle" idx="1"/>
          </p:nvPr>
        </p:nvSpPr>
        <p:spPr>
          <a:xfrm>
            <a:off x="449261" y="3152948"/>
            <a:ext cx="3392983" cy="1329364"/>
          </a:xfrm>
        </p:spPr>
        <p:txBody>
          <a:bodyPr vert="horz" lIns="0" tIns="0" rIns="0" bIns="0" rtlCol="0" anchor="t">
            <a:normAutofit/>
          </a:bodyPr>
          <a:lstStyle/>
          <a:p>
            <a:pPr>
              <a:spcAft>
                <a:spcPts val="0"/>
              </a:spcAft>
            </a:pPr>
            <a:r>
              <a:rPr lang="en-US" sz="1600" b="1" dirty="0">
                <a:solidFill>
                  <a:schemeClr val="tx1"/>
                </a:solidFill>
              </a:rPr>
              <a:t>Dr Mari </a:t>
            </a:r>
            <a:r>
              <a:rPr lang="en-US" sz="1600" b="1" dirty="0" err="1">
                <a:solidFill>
                  <a:schemeClr val="tx1"/>
                </a:solidFill>
              </a:rPr>
              <a:t>Martiskainen</a:t>
            </a:r>
            <a:endParaRPr lang="en-US" b="1">
              <a:solidFill>
                <a:schemeClr val="tx1"/>
              </a:solidFill>
            </a:endParaRPr>
          </a:p>
          <a:p>
            <a:pPr>
              <a:spcAft>
                <a:spcPts val="0"/>
              </a:spcAft>
            </a:pPr>
            <a:r>
              <a:rPr lang="en-US" sz="1600" dirty="0">
                <a:solidFill>
                  <a:schemeClr val="tx1"/>
                </a:solidFill>
              </a:rPr>
              <a:t>Theme lead in Equity &amp; Justice, CREDS </a:t>
            </a:r>
            <a:endParaRPr lang="en-US">
              <a:solidFill>
                <a:schemeClr val="tx1"/>
              </a:solidFill>
            </a:endParaRPr>
          </a:p>
          <a:p>
            <a:pPr>
              <a:spcAft>
                <a:spcPts val="0"/>
              </a:spcAft>
            </a:pPr>
            <a:r>
              <a:rPr lang="en-US" sz="1600" dirty="0">
                <a:solidFill>
                  <a:schemeClr val="tx1"/>
                </a:solidFill>
              </a:rPr>
              <a:t>Co-Director, Sussex Energy Group</a:t>
            </a:r>
            <a:endParaRPr lang="en-US" dirty="0">
              <a:solidFill>
                <a:schemeClr val="tx1"/>
              </a:solidFill>
            </a:endParaRPr>
          </a:p>
          <a:p>
            <a:endParaRPr lang="en-US"/>
          </a:p>
        </p:txBody>
      </p:sp>
      <p:sp>
        <p:nvSpPr>
          <p:cNvPr id="7" name="Subtitle 2">
            <a:extLst>
              <a:ext uri="{FF2B5EF4-FFF2-40B4-BE49-F238E27FC236}">
                <a16:creationId xmlns:a16="http://schemas.microsoft.com/office/drawing/2014/main" id="{FBF8533E-F57C-B5A3-8885-A9C28DD0A796}"/>
              </a:ext>
            </a:extLst>
          </p:cNvPr>
          <p:cNvSpPr txBox="1">
            <a:spLocks/>
          </p:cNvSpPr>
          <p:nvPr/>
        </p:nvSpPr>
        <p:spPr>
          <a:xfrm>
            <a:off x="4178827" y="3150126"/>
            <a:ext cx="3392983" cy="1329364"/>
          </a:xfrm>
          <a:prstGeom prst="rect">
            <a:avLst/>
          </a:prstGeom>
        </p:spPr>
        <p:txBody>
          <a:bodyPr vert="horz" lIns="0" tIns="0" rIns="0" bIns="0" rtlCol="0" anchor="t">
            <a:normAutofit/>
          </a:bodyPr>
          <a:lstStyle>
            <a:lvl1pPr marL="0" indent="0" algn="l" defTabSz="457200" rtl="0" eaLnBrk="1" latinLnBrk="0" hangingPunct="1">
              <a:lnSpc>
                <a:spcPts val="2000"/>
              </a:lnSpc>
              <a:spcBef>
                <a:spcPts val="0"/>
              </a:spcBef>
              <a:spcAft>
                <a:spcPts val="600"/>
              </a:spcAft>
              <a:buFont typeface="Arial"/>
              <a:buNone/>
              <a:defRPr sz="1800" b="0" i="0" kern="1200" baseline="0">
                <a:solidFill>
                  <a:schemeClr val="tx1">
                    <a:tint val="75000"/>
                  </a:schemeClr>
                </a:solidFill>
                <a:latin typeface="Corbel"/>
                <a:ea typeface="+mn-ea"/>
                <a:cs typeface="Corbel"/>
              </a:defRPr>
            </a:lvl1pPr>
            <a:lvl2pPr marL="457200" indent="0" algn="ctr" defTabSz="457200" rtl="0" eaLnBrk="1" latinLnBrk="0" hangingPunct="1">
              <a:lnSpc>
                <a:spcPts val="2000"/>
              </a:lnSpc>
              <a:spcBef>
                <a:spcPts val="0"/>
              </a:spcBef>
              <a:spcAft>
                <a:spcPts val="600"/>
              </a:spcAft>
              <a:buFont typeface="Arial"/>
              <a:buNone/>
              <a:defRPr sz="1800" b="0" i="0" kern="1200" baseline="0">
                <a:solidFill>
                  <a:schemeClr val="tx1">
                    <a:tint val="75000"/>
                  </a:schemeClr>
                </a:solidFill>
                <a:latin typeface="Corbel"/>
                <a:ea typeface="+mn-ea"/>
                <a:cs typeface="Corbel"/>
              </a:defRPr>
            </a:lvl2pPr>
            <a:lvl3pPr marL="914400" indent="0" algn="ctr" defTabSz="457200" rtl="0" eaLnBrk="1" latinLnBrk="0" hangingPunct="1">
              <a:lnSpc>
                <a:spcPts val="2000"/>
              </a:lnSpc>
              <a:spcBef>
                <a:spcPts val="0"/>
              </a:spcBef>
              <a:spcAft>
                <a:spcPts val="600"/>
              </a:spcAft>
              <a:buFont typeface="Arial"/>
              <a:buNone/>
              <a:defRPr sz="1800" b="0" i="0" kern="1200" baseline="0">
                <a:solidFill>
                  <a:schemeClr val="tx1">
                    <a:tint val="75000"/>
                  </a:schemeClr>
                </a:solidFill>
                <a:latin typeface="Corbel"/>
                <a:ea typeface="+mn-ea"/>
                <a:cs typeface="Corbel"/>
              </a:defRPr>
            </a:lvl3pPr>
            <a:lvl4pPr marL="1371600" indent="0" algn="ctr" defTabSz="457200" rtl="0" eaLnBrk="1" latinLnBrk="0" hangingPunct="1">
              <a:lnSpc>
                <a:spcPts val="2000"/>
              </a:lnSpc>
              <a:spcBef>
                <a:spcPts val="0"/>
              </a:spcBef>
              <a:spcAft>
                <a:spcPts val="600"/>
              </a:spcAft>
              <a:buFont typeface="Arial"/>
              <a:buNone/>
              <a:defRPr sz="1800" b="0" i="0" kern="1200" baseline="0">
                <a:solidFill>
                  <a:schemeClr val="tx1">
                    <a:tint val="75000"/>
                  </a:schemeClr>
                </a:solidFill>
                <a:latin typeface="Corbel"/>
                <a:ea typeface="+mn-ea"/>
                <a:cs typeface="Corbel"/>
              </a:defRPr>
            </a:lvl4pPr>
            <a:lvl5pPr marL="1828800" indent="0" algn="ctr" defTabSz="457200" rtl="0" eaLnBrk="1" latinLnBrk="0" hangingPunct="1">
              <a:lnSpc>
                <a:spcPts val="2000"/>
              </a:lnSpc>
              <a:spcBef>
                <a:spcPts val="0"/>
              </a:spcBef>
              <a:spcAft>
                <a:spcPts val="600"/>
              </a:spcAft>
              <a:buFont typeface="Arial"/>
              <a:buNone/>
              <a:defRPr sz="1800" b="0" i="0" kern="1200" baseline="0">
                <a:solidFill>
                  <a:schemeClr val="tx1">
                    <a:tint val="75000"/>
                  </a:schemeClr>
                </a:solidFill>
                <a:latin typeface="Corbel"/>
                <a:ea typeface="+mn-ea"/>
                <a:cs typeface="Corbe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0"/>
              </a:spcAft>
            </a:pPr>
            <a:r>
              <a:rPr lang="en-US" sz="1600" b="1" dirty="0">
                <a:solidFill>
                  <a:schemeClr val="tx1"/>
                </a:solidFill>
              </a:rPr>
              <a:t>Professor Sara Walker </a:t>
            </a:r>
            <a:endParaRPr lang="en-US">
              <a:solidFill>
                <a:schemeClr val="tx1"/>
              </a:solidFill>
            </a:endParaRPr>
          </a:p>
          <a:p>
            <a:pPr>
              <a:spcAft>
                <a:spcPts val="0"/>
              </a:spcAft>
            </a:pPr>
            <a:r>
              <a:rPr lang="en-US" sz="1600" dirty="0">
                <a:solidFill>
                  <a:schemeClr val="tx1"/>
                </a:solidFill>
              </a:rPr>
              <a:t>Director, National Centre for Energy Systems Integration </a:t>
            </a:r>
          </a:p>
          <a:p>
            <a:endParaRPr lang="en-US"/>
          </a:p>
        </p:txBody>
      </p:sp>
    </p:spTree>
    <p:extLst>
      <p:ext uri="{BB962C8B-B14F-4D97-AF65-F5344CB8AC3E}">
        <p14:creationId xmlns:p14="http://schemas.microsoft.com/office/powerpoint/2010/main" val="273804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6FA2-8567-F8F1-35A3-87066FF41563}"/>
              </a:ext>
            </a:extLst>
          </p:cNvPr>
          <p:cNvSpPr>
            <a:spLocks noGrp="1"/>
          </p:cNvSpPr>
          <p:nvPr>
            <p:ph type="title"/>
          </p:nvPr>
        </p:nvSpPr>
        <p:spPr/>
        <p:txBody>
          <a:bodyPr/>
          <a:lstStyle/>
          <a:p>
            <a:r>
              <a:rPr lang="en-US"/>
              <a:t>Centre design</a:t>
            </a:r>
          </a:p>
        </p:txBody>
      </p:sp>
      <p:sp>
        <p:nvSpPr>
          <p:cNvPr id="3" name="Content Placeholder 2">
            <a:extLst>
              <a:ext uri="{FF2B5EF4-FFF2-40B4-BE49-F238E27FC236}">
                <a16:creationId xmlns:a16="http://schemas.microsoft.com/office/drawing/2014/main" id="{19E3793D-BC30-E27A-6A5F-AEC0641241FD}"/>
              </a:ext>
            </a:extLst>
          </p:cNvPr>
          <p:cNvSpPr>
            <a:spLocks noGrp="1"/>
          </p:cNvSpPr>
          <p:nvPr>
            <p:ph idx="1"/>
          </p:nvPr>
        </p:nvSpPr>
        <p:spPr>
          <a:xfrm>
            <a:off x="439217" y="1374147"/>
            <a:ext cx="5042045" cy="375254"/>
          </a:xfrm>
        </p:spPr>
        <p:txBody>
          <a:bodyPr vert="horz" lIns="0" tIns="0" rIns="0" bIns="0" rtlCol="0" anchor="t">
            <a:normAutofit/>
          </a:bodyPr>
          <a:lstStyle/>
          <a:p>
            <a:r>
              <a:rPr lang="en-US" dirty="0"/>
              <a:t>Research themes</a:t>
            </a:r>
          </a:p>
        </p:txBody>
      </p:sp>
      <p:pic>
        <p:nvPicPr>
          <p:cNvPr id="5" name="Picture Placeholder 7">
            <a:extLst>
              <a:ext uri="{FF2B5EF4-FFF2-40B4-BE49-F238E27FC236}">
                <a16:creationId xmlns:a16="http://schemas.microsoft.com/office/drawing/2014/main" id="{4103DA94-DA40-F9A4-A9A1-C0CE65C0526E}"/>
              </a:ext>
            </a:extLst>
          </p:cNvPr>
          <p:cNvPicPr>
            <a:picLocks noChangeAspect="1"/>
          </p:cNvPicPr>
          <p:nvPr/>
        </p:nvPicPr>
        <p:blipFill>
          <a:blip r:embed="rId3"/>
          <a:srcRect t="29" b="29"/>
          <a:stretch>
            <a:fillRect/>
          </a:stretch>
        </p:blipFill>
        <p:spPr>
          <a:xfrm>
            <a:off x="5769099" y="430255"/>
            <a:ext cx="2952000" cy="4031847"/>
          </a:xfrm>
          <a:prstGeom prst="rect">
            <a:avLst/>
          </a:prstGeom>
        </p:spPr>
      </p:pic>
      <p:sp>
        <p:nvSpPr>
          <p:cNvPr id="8" name="Content Placeholder 2">
            <a:extLst>
              <a:ext uri="{FF2B5EF4-FFF2-40B4-BE49-F238E27FC236}">
                <a16:creationId xmlns:a16="http://schemas.microsoft.com/office/drawing/2014/main" id="{2AD16388-37BA-FC5A-DF0F-4AB2F2EA7D12}"/>
              </a:ext>
            </a:extLst>
          </p:cNvPr>
          <p:cNvSpPr txBox="1">
            <a:spLocks/>
          </p:cNvSpPr>
          <p:nvPr/>
        </p:nvSpPr>
        <p:spPr>
          <a:xfrm>
            <a:off x="451438" y="1957868"/>
            <a:ext cx="5042045" cy="37525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Cross-cutting activities</a:t>
            </a:r>
          </a:p>
        </p:txBody>
      </p:sp>
      <p:sp>
        <p:nvSpPr>
          <p:cNvPr id="10" name="Content Placeholder 2">
            <a:extLst>
              <a:ext uri="{FF2B5EF4-FFF2-40B4-BE49-F238E27FC236}">
                <a16:creationId xmlns:a16="http://schemas.microsoft.com/office/drawing/2014/main" id="{ED1F105D-94B7-E664-E144-6B7E30FE7B39}"/>
              </a:ext>
            </a:extLst>
          </p:cNvPr>
          <p:cNvSpPr txBox="1">
            <a:spLocks/>
          </p:cNvSpPr>
          <p:nvPr/>
        </p:nvSpPr>
        <p:spPr>
          <a:xfrm>
            <a:off x="451438" y="2497019"/>
            <a:ext cx="5042045" cy="37525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Building on CREDS key findings</a:t>
            </a:r>
          </a:p>
        </p:txBody>
      </p:sp>
      <p:sp>
        <p:nvSpPr>
          <p:cNvPr id="12" name="Content Placeholder 2">
            <a:extLst>
              <a:ext uri="{FF2B5EF4-FFF2-40B4-BE49-F238E27FC236}">
                <a16:creationId xmlns:a16="http://schemas.microsoft.com/office/drawing/2014/main" id="{2CDF9474-858D-63C0-676A-856967D56BA4}"/>
              </a:ext>
            </a:extLst>
          </p:cNvPr>
          <p:cNvSpPr txBox="1">
            <a:spLocks/>
          </p:cNvSpPr>
          <p:nvPr/>
        </p:nvSpPr>
        <p:spPr>
          <a:xfrm>
            <a:off x="451438" y="3079302"/>
            <a:ext cx="5042045" cy="37525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Leadership</a:t>
            </a:r>
          </a:p>
        </p:txBody>
      </p:sp>
    </p:spTree>
    <p:extLst>
      <p:ext uri="{BB962C8B-B14F-4D97-AF65-F5344CB8AC3E}">
        <p14:creationId xmlns:p14="http://schemas.microsoft.com/office/powerpoint/2010/main" val="35351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B0C1-45F1-20B3-CFB4-64EBC12F9286}"/>
              </a:ext>
            </a:extLst>
          </p:cNvPr>
          <p:cNvSpPr>
            <a:spLocks noGrp="1"/>
          </p:cNvSpPr>
          <p:nvPr>
            <p:ph type="title"/>
          </p:nvPr>
        </p:nvSpPr>
        <p:spPr/>
        <p:txBody>
          <a:bodyPr/>
          <a:lstStyle/>
          <a:p>
            <a:r>
              <a:rPr lang="en-US" dirty="0"/>
              <a:t>Key dates</a:t>
            </a:r>
          </a:p>
        </p:txBody>
      </p:sp>
      <p:graphicFrame>
        <p:nvGraphicFramePr>
          <p:cNvPr id="5" name="Table 5">
            <a:extLst>
              <a:ext uri="{FF2B5EF4-FFF2-40B4-BE49-F238E27FC236}">
                <a16:creationId xmlns:a16="http://schemas.microsoft.com/office/drawing/2014/main" id="{9CD792E6-4825-8A20-3B5F-5B5D279C5D58}"/>
              </a:ext>
            </a:extLst>
          </p:cNvPr>
          <p:cNvGraphicFramePr>
            <a:graphicFrameLocks noGrp="1"/>
          </p:cNvGraphicFramePr>
          <p:nvPr>
            <p:extLst>
              <p:ext uri="{D42A27DB-BD31-4B8C-83A1-F6EECF244321}">
                <p14:modId xmlns:p14="http://schemas.microsoft.com/office/powerpoint/2010/main" val="3198753286"/>
              </p:ext>
            </p:extLst>
          </p:nvPr>
        </p:nvGraphicFramePr>
        <p:xfrm>
          <a:off x="599042" y="1025945"/>
          <a:ext cx="7542800" cy="3244436"/>
        </p:xfrm>
        <a:graphic>
          <a:graphicData uri="http://schemas.openxmlformats.org/drawingml/2006/table">
            <a:tbl>
              <a:tblPr firstRow="1" bandRow="1">
                <a:tableStyleId>{35758FB7-9AC5-4552-8A53-C91805E547FA}</a:tableStyleId>
              </a:tblPr>
              <a:tblGrid>
                <a:gridCol w="3803754">
                  <a:extLst>
                    <a:ext uri="{9D8B030D-6E8A-4147-A177-3AD203B41FA5}">
                      <a16:colId xmlns:a16="http://schemas.microsoft.com/office/drawing/2014/main" val="2559887045"/>
                    </a:ext>
                  </a:extLst>
                </a:gridCol>
                <a:gridCol w="3739046">
                  <a:extLst>
                    <a:ext uri="{9D8B030D-6E8A-4147-A177-3AD203B41FA5}">
                      <a16:colId xmlns:a16="http://schemas.microsoft.com/office/drawing/2014/main" val="1824600507"/>
                    </a:ext>
                  </a:extLst>
                </a:gridCol>
              </a:tblGrid>
              <a:tr h="400084">
                <a:tc>
                  <a:txBody>
                    <a:bodyPr/>
                    <a:lstStyle/>
                    <a:p>
                      <a:r>
                        <a:rPr lang="en-US" dirty="0"/>
                        <a:t>Date</a:t>
                      </a:r>
                    </a:p>
                  </a:txBody>
                  <a:tcPr/>
                </a:tc>
                <a:tc>
                  <a:txBody>
                    <a:bodyPr/>
                    <a:lstStyle/>
                    <a:p>
                      <a:r>
                        <a:rPr lang="en-US" dirty="0"/>
                        <a:t>Action</a:t>
                      </a:r>
                    </a:p>
                  </a:txBody>
                  <a:tcPr/>
                </a:tc>
                <a:extLst>
                  <a:ext uri="{0D108BD9-81ED-4DB2-BD59-A6C34878D82A}">
                    <a16:rowId xmlns:a16="http://schemas.microsoft.com/office/drawing/2014/main" val="1034381798"/>
                  </a:ext>
                </a:extLst>
              </a:tr>
              <a:tr h="406336">
                <a:tc>
                  <a:txBody>
                    <a:bodyPr/>
                    <a:lstStyle/>
                    <a:p>
                      <a:pPr lvl="0">
                        <a:buNone/>
                      </a:pPr>
                      <a:r>
                        <a:rPr lang="en-US" dirty="0"/>
                        <a:t>September to October 2022</a:t>
                      </a:r>
                    </a:p>
                  </a:txBody>
                  <a:tcPr/>
                </a:tc>
                <a:tc>
                  <a:txBody>
                    <a:bodyPr/>
                    <a:lstStyle/>
                    <a:p>
                      <a:pPr lvl="0">
                        <a:buNone/>
                      </a:pPr>
                      <a:r>
                        <a:rPr lang="en-US" dirty="0"/>
                        <a:t>Internal consultation</a:t>
                      </a:r>
                    </a:p>
                  </a:txBody>
                  <a:tcPr/>
                </a:tc>
                <a:extLst>
                  <a:ext uri="{0D108BD9-81ED-4DB2-BD59-A6C34878D82A}">
                    <a16:rowId xmlns:a16="http://schemas.microsoft.com/office/drawing/2014/main" val="108630592"/>
                  </a:ext>
                </a:extLst>
              </a:tr>
              <a:tr h="406336">
                <a:tc>
                  <a:txBody>
                    <a:bodyPr/>
                    <a:lstStyle/>
                    <a:p>
                      <a:r>
                        <a:rPr lang="en-US" dirty="0"/>
                        <a:t>11 October 2022</a:t>
                      </a:r>
                    </a:p>
                  </a:txBody>
                  <a:tcPr/>
                </a:tc>
                <a:tc>
                  <a:txBody>
                    <a:bodyPr/>
                    <a:lstStyle/>
                    <a:p>
                      <a:r>
                        <a:rPr lang="en-US" dirty="0"/>
                        <a:t>Launch webinar</a:t>
                      </a:r>
                    </a:p>
                  </a:txBody>
                  <a:tcPr/>
                </a:tc>
                <a:extLst>
                  <a:ext uri="{0D108BD9-81ED-4DB2-BD59-A6C34878D82A}">
                    <a16:rowId xmlns:a16="http://schemas.microsoft.com/office/drawing/2014/main" val="4059737170"/>
                  </a:ext>
                </a:extLst>
              </a:tr>
              <a:tr h="406336">
                <a:tc>
                  <a:txBody>
                    <a:bodyPr/>
                    <a:lstStyle/>
                    <a:p>
                      <a:pPr lvl="0">
                        <a:buNone/>
                      </a:pPr>
                      <a:r>
                        <a:rPr lang="en-US" dirty="0"/>
                        <a:t>mid-October to early-November 2022</a:t>
                      </a:r>
                    </a:p>
                  </a:txBody>
                  <a:tcPr/>
                </a:tc>
                <a:tc>
                  <a:txBody>
                    <a:bodyPr/>
                    <a:lstStyle/>
                    <a:p>
                      <a:pPr lvl="0">
                        <a:buNone/>
                      </a:pPr>
                      <a:r>
                        <a:rPr lang="en-US" dirty="0"/>
                        <a:t>Stakeholder survey</a:t>
                      </a:r>
                      <a:endParaRPr lang="en-US"/>
                    </a:p>
                  </a:txBody>
                  <a:tcPr/>
                </a:tc>
                <a:extLst>
                  <a:ext uri="{0D108BD9-81ED-4DB2-BD59-A6C34878D82A}">
                    <a16:rowId xmlns:a16="http://schemas.microsoft.com/office/drawing/2014/main" val="3139363811"/>
                  </a:ext>
                </a:extLst>
              </a:tr>
              <a:tr h="406336">
                <a:tc>
                  <a:txBody>
                    <a:bodyPr/>
                    <a:lstStyle/>
                    <a:p>
                      <a:r>
                        <a:rPr lang="en-US" dirty="0"/>
                        <a:t>7 to 9 November 2022</a:t>
                      </a:r>
                    </a:p>
                  </a:txBody>
                  <a:tcPr/>
                </a:tc>
                <a:tc>
                  <a:txBody>
                    <a:bodyPr/>
                    <a:lstStyle/>
                    <a:p>
                      <a:r>
                        <a:rPr lang="en-US" dirty="0"/>
                        <a:t>Stakeholder workshops</a:t>
                      </a:r>
                    </a:p>
                  </a:txBody>
                  <a:tcPr/>
                </a:tc>
                <a:extLst>
                  <a:ext uri="{0D108BD9-81ED-4DB2-BD59-A6C34878D82A}">
                    <a16:rowId xmlns:a16="http://schemas.microsoft.com/office/drawing/2014/main" val="4233241331"/>
                  </a:ext>
                </a:extLst>
              </a:tr>
              <a:tr h="406336">
                <a:tc>
                  <a:txBody>
                    <a:bodyPr/>
                    <a:lstStyle/>
                    <a:p>
                      <a:r>
                        <a:rPr lang="en-US" dirty="0"/>
                        <a:t>mid-November to December 2022</a:t>
                      </a:r>
                    </a:p>
                  </a:txBody>
                  <a:tcPr/>
                </a:tc>
                <a:tc>
                  <a:txBody>
                    <a:bodyPr/>
                    <a:lstStyle/>
                    <a:p>
                      <a:r>
                        <a:rPr lang="en-US" dirty="0"/>
                        <a:t>Open call for Co-I's</a:t>
                      </a:r>
                    </a:p>
                  </a:txBody>
                  <a:tcPr/>
                </a:tc>
                <a:extLst>
                  <a:ext uri="{0D108BD9-81ED-4DB2-BD59-A6C34878D82A}">
                    <a16:rowId xmlns:a16="http://schemas.microsoft.com/office/drawing/2014/main" val="2213714644"/>
                  </a:ext>
                </a:extLst>
              </a:tr>
              <a:tr h="406336">
                <a:tc>
                  <a:txBody>
                    <a:bodyPr/>
                    <a:lstStyle/>
                    <a:p>
                      <a:pPr lvl="0">
                        <a:buNone/>
                      </a:pPr>
                      <a:r>
                        <a:rPr lang="en-US" dirty="0"/>
                        <a:t>December 2022 to February 2023</a:t>
                      </a:r>
                    </a:p>
                  </a:txBody>
                  <a:tcPr/>
                </a:tc>
                <a:tc>
                  <a:txBody>
                    <a:bodyPr/>
                    <a:lstStyle/>
                    <a:p>
                      <a:pPr lvl="0">
                        <a:buNone/>
                      </a:pPr>
                      <a:r>
                        <a:rPr lang="en-US" dirty="0"/>
                        <a:t>Full proposal writing</a:t>
                      </a:r>
                    </a:p>
                  </a:txBody>
                  <a:tcPr/>
                </a:tc>
                <a:extLst>
                  <a:ext uri="{0D108BD9-81ED-4DB2-BD59-A6C34878D82A}">
                    <a16:rowId xmlns:a16="http://schemas.microsoft.com/office/drawing/2014/main" val="1160126059"/>
                  </a:ext>
                </a:extLst>
              </a:tr>
              <a:tr h="406336">
                <a:tc>
                  <a:txBody>
                    <a:bodyPr/>
                    <a:lstStyle/>
                    <a:p>
                      <a:pPr lvl="0">
                        <a:buNone/>
                      </a:pPr>
                      <a:r>
                        <a:rPr lang="en-US" dirty="0"/>
                        <a:t>28 February 2023</a:t>
                      </a:r>
                    </a:p>
                  </a:txBody>
                  <a:tcPr/>
                </a:tc>
                <a:tc>
                  <a:txBody>
                    <a:bodyPr/>
                    <a:lstStyle/>
                    <a:p>
                      <a:pPr lvl="0">
                        <a:buNone/>
                      </a:pPr>
                      <a:r>
                        <a:rPr lang="en-US" dirty="0"/>
                        <a:t>Call deadline</a:t>
                      </a:r>
                    </a:p>
                  </a:txBody>
                  <a:tcPr/>
                </a:tc>
                <a:extLst>
                  <a:ext uri="{0D108BD9-81ED-4DB2-BD59-A6C34878D82A}">
                    <a16:rowId xmlns:a16="http://schemas.microsoft.com/office/drawing/2014/main" val="152907995"/>
                  </a:ext>
                </a:extLst>
              </a:tr>
            </a:tbl>
          </a:graphicData>
        </a:graphic>
      </p:graphicFrame>
    </p:spTree>
    <p:extLst>
      <p:ext uri="{BB962C8B-B14F-4D97-AF65-F5344CB8AC3E}">
        <p14:creationId xmlns:p14="http://schemas.microsoft.com/office/powerpoint/2010/main" val="211161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6F6D-DCC7-0D4D-A51D-E267811D163C}"/>
              </a:ext>
            </a:extLst>
          </p:cNvPr>
          <p:cNvSpPr>
            <a:spLocks noGrp="1"/>
          </p:cNvSpPr>
          <p:nvPr>
            <p:ph type="title"/>
          </p:nvPr>
        </p:nvSpPr>
        <p:spPr>
          <a:xfrm>
            <a:off x="435889" y="427208"/>
            <a:ext cx="5040000" cy="2413738"/>
          </a:xfrm>
        </p:spPr>
        <p:txBody>
          <a:bodyPr/>
          <a:lstStyle/>
          <a:p>
            <a:r>
              <a:rPr lang="en-US" sz="1600" b="0" dirty="0"/>
              <a:t>International Energy Agency (IEA), found that</a:t>
            </a:r>
            <a:r>
              <a:rPr lang="en-US" sz="1600" b="0" i="1" dirty="0"/>
              <a:t> 'doubling the rate of energy efficiency improvements seen in the last decade would, by 2030, slash global energy use by the same amount used in China every year, saving households $650bn'</a:t>
            </a:r>
            <a:br>
              <a:rPr lang="en-US" sz="1600" b="0" i="1" dirty="0"/>
            </a:br>
            <a:r>
              <a:rPr lang="en-US" sz="1600" dirty="0"/>
              <a:t>Energy Demand Reduction is a global imperative</a:t>
            </a:r>
            <a:br>
              <a:rPr lang="en-US" sz="1600" dirty="0"/>
            </a:br>
            <a:endParaRPr lang="en-US" sz="1600" i="1" dirty="0"/>
          </a:p>
        </p:txBody>
      </p:sp>
      <p:sp>
        <p:nvSpPr>
          <p:cNvPr id="3" name="Content Placeholder 2">
            <a:extLst>
              <a:ext uri="{FF2B5EF4-FFF2-40B4-BE49-F238E27FC236}">
                <a16:creationId xmlns:a16="http://schemas.microsoft.com/office/drawing/2014/main" id="{26C1069E-D70E-8D49-A885-09419C7C72B7}"/>
              </a:ext>
            </a:extLst>
          </p:cNvPr>
          <p:cNvSpPr>
            <a:spLocks noGrp="1"/>
          </p:cNvSpPr>
          <p:nvPr>
            <p:ph idx="1"/>
          </p:nvPr>
        </p:nvSpPr>
        <p:spPr>
          <a:xfrm>
            <a:off x="439616" y="2933079"/>
            <a:ext cx="5049100" cy="1863444"/>
          </a:xfrm>
        </p:spPr>
        <p:txBody>
          <a:bodyPr vert="horz" lIns="0" tIns="0" rIns="0" bIns="0" rtlCol="0" anchor="t">
            <a:normAutofit/>
          </a:bodyPr>
          <a:lstStyle/>
          <a:p>
            <a:pPr marL="0" indent="0">
              <a:buNone/>
            </a:pPr>
            <a:r>
              <a:rPr lang="en-US" sz="1600" b="1" dirty="0"/>
              <a:t>Thank you!</a:t>
            </a:r>
            <a:endParaRPr lang="en-US" dirty="0"/>
          </a:p>
          <a:p>
            <a:pPr marL="0" indent="0">
              <a:buNone/>
            </a:pPr>
            <a:r>
              <a:rPr lang="en-US" sz="1600" dirty="0"/>
              <a:t>Dr Mari Martiskainen</a:t>
            </a:r>
          </a:p>
          <a:p>
            <a:pPr marL="0" indent="0">
              <a:buNone/>
            </a:pPr>
            <a:r>
              <a:rPr lang="en-US" sz="1600" dirty="0">
                <a:hlinkClick r:id="rId3"/>
              </a:rPr>
              <a:t>m.martiskainen@sussex.ac.uk</a:t>
            </a:r>
            <a:endParaRPr lang="en-US" sz="1600" dirty="0"/>
          </a:p>
          <a:p>
            <a:pPr marL="0" indent="0">
              <a:buNone/>
            </a:pPr>
            <a:r>
              <a:rPr lang="en-US" sz="1600" dirty="0"/>
              <a:t>Professor Sara Walker</a:t>
            </a:r>
          </a:p>
          <a:p>
            <a:pPr marL="0" indent="0">
              <a:buNone/>
            </a:pPr>
            <a:r>
              <a:rPr lang="en-US" sz="1600" dirty="0">
                <a:hlinkClick r:id="rId4"/>
              </a:rPr>
              <a:t>sara.walker@newcastle.ac.uk</a:t>
            </a:r>
            <a:r>
              <a:rPr lang="en-US" sz="1600" dirty="0"/>
              <a:t> </a:t>
            </a:r>
          </a:p>
          <a:p>
            <a:endParaRPr lang="en-US" dirty="0"/>
          </a:p>
        </p:txBody>
      </p:sp>
      <p:sp>
        <p:nvSpPr>
          <p:cNvPr id="5" name="Picture Placeholder 4">
            <a:extLst>
              <a:ext uri="{FF2B5EF4-FFF2-40B4-BE49-F238E27FC236}">
                <a16:creationId xmlns:a16="http://schemas.microsoft.com/office/drawing/2014/main" id="{18A64A43-B946-2CDD-C319-317F8A39B5F7}"/>
              </a:ext>
            </a:extLst>
          </p:cNvPr>
          <p:cNvSpPr>
            <a:spLocks noGrp="1"/>
          </p:cNvSpPr>
          <p:nvPr>
            <p:ph type="pic" sz="quarter" idx="13"/>
          </p:nvPr>
        </p:nvSpPr>
        <p:spPr/>
      </p:sp>
      <p:pic>
        <p:nvPicPr>
          <p:cNvPr id="7" name="Picture Placeholder 7">
            <a:extLst>
              <a:ext uri="{FF2B5EF4-FFF2-40B4-BE49-F238E27FC236}">
                <a16:creationId xmlns:a16="http://schemas.microsoft.com/office/drawing/2014/main" id="{380670FA-4A92-3AFA-08AA-40CE9A83C80F}"/>
              </a:ext>
            </a:extLst>
          </p:cNvPr>
          <p:cNvPicPr>
            <a:picLocks noChangeAspect="1"/>
          </p:cNvPicPr>
          <p:nvPr/>
        </p:nvPicPr>
        <p:blipFill>
          <a:blip r:embed="rId5"/>
          <a:srcRect t="29" b="29"/>
          <a:stretch>
            <a:fillRect/>
          </a:stretch>
        </p:blipFill>
        <p:spPr>
          <a:xfrm>
            <a:off x="5769099" y="431998"/>
            <a:ext cx="2952000" cy="4031847"/>
          </a:xfrm>
          <a:prstGeom prst="rect">
            <a:avLst/>
          </a:prstGeom>
        </p:spPr>
      </p:pic>
    </p:spTree>
    <p:extLst>
      <p:ext uri="{BB962C8B-B14F-4D97-AF65-F5344CB8AC3E}">
        <p14:creationId xmlns:p14="http://schemas.microsoft.com/office/powerpoint/2010/main" val="28421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3823-B2F3-9402-62ED-DB47A1BD4033}"/>
              </a:ext>
            </a:extLst>
          </p:cNvPr>
          <p:cNvSpPr>
            <a:spLocks noGrp="1"/>
          </p:cNvSpPr>
          <p:nvPr>
            <p:ph type="title"/>
          </p:nvPr>
        </p:nvSpPr>
        <p:spPr>
          <a:xfrm>
            <a:off x="450000" y="432000"/>
            <a:ext cx="5040000" cy="389017"/>
          </a:xfrm>
        </p:spPr>
        <p:txBody>
          <a:bodyPr/>
          <a:lstStyle/>
          <a:p>
            <a:r>
              <a:rPr lang="en-US"/>
              <a:t>The energy demand dilemma</a:t>
            </a:r>
          </a:p>
        </p:txBody>
      </p:sp>
      <p:sp>
        <p:nvSpPr>
          <p:cNvPr id="3" name="Content Placeholder 2">
            <a:extLst>
              <a:ext uri="{FF2B5EF4-FFF2-40B4-BE49-F238E27FC236}">
                <a16:creationId xmlns:a16="http://schemas.microsoft.com/office/drawing/2014/main" id="{194DCB69-57D8-F418-613A-069934AD7910}"/>
              </a:ext>
            </a:extLst>
          </p:cNvPr>
          <p:cNvSpPr>
            <a:spLocks noGrp="1"/>
          </p:cNvSpPr>
          <p:nvPr>
            <p:ph idx="1"/>
          </p:nvPr>
        </p:nvSpPr>
        <p:spPr>
          <a:xfrm>
            <a:off x="457233" y="1520902"/>
            <a:ext cx="5129533" cy="2942944"/>
          </a:xfrm>
        </p:spPr>
        <p:txBody>
          <a:bodyPr vert="horz" lIns="0" tIns="0" rIns="0" bIns="0" rtlCol="0" anchor="t">
            <a:normAutofit/>
          </a:bodyPr>
          <a:lstStyle/>
          <a:p>
            <a:r>
              <a:rPr lang="en-US" dirty="0"/>
              <a:t>British energy security strategy (Apr 2022):</a:t>
            </a:r>
          </a:p>
          <a:p>
            <a:pPr lvl="1"/>
            <a:r>
              <a:rPr lang="en-GB" sz="1400" i="1" dirty="0"/>
              <a:t>‘We will continue to need gas to heat our homes and oil to fill up our tanks for many years to come’ </a:t>
            </a:r>
            <a:r>
              <a:rPr lang="en-GB" sz="1400" dirty="0"/>
              <a:t>(p.4)</a:t>
            </a:r>
          </a:p>
          <a:p>
            <a:pPr lvl="1"/>
            <a:r>
              <a:rPr lang="en-US" sz="1400" i="1" dirty="0"/>
              <a:t>‘Electricity demand is highly likely to double by 2050’</a:t>
            </a:r>
            <a:r>
              <a:rPr lang="en-US" sz="1400" dirty="0"/>
              <a:t> (p.12) </a:t>
            </a:r>
          </a:p>
          <a:p>
            <a:r>
              <a:rPr lang="en-GB" sz="1600" dirty="0"/>
              <a:t>Climate Change Committee: Progress in reducing emissions (Jun 2022):</a:t>
            </a:r>
            <a:endParaRPr lang="en-US" sz="1600" dirty="0"/>
          </a:p>
          <a:p>
            <a:pPr lvl="1"/>
            <a:r>
              <a:rPr lang="en-GB" sz="1400" i="1" dirty="0"/>
              <a:t>‘Current programmes will not deliver Net Zero’ </a:t>
            </a:r>
            <a:r>
              <a:rPr lang="en-GB" sz="1400" dirty="0"/>
              <a:t>(</a:t>
            </a:r>
            <a:r>
              <a:rPr lang="en-GB" sz="1400" dirty="0" err="1"/>
              <a:t>p.n</a:t>
            </a:r>
            <a:r>
              <a:rPr lang="en-GB" sz="1400" dirty="0"/>
              <a:t>/a)</a:t>
            </a:r>
          </a:p>
          <a:p>
            <a:pPr lvl="1"/>
            <a:r>
              <a:rPr lang="en-GB" sz="1400" i="1" dirty="0"/>
              <a:t>‘Major failures in delivery programmes towards the achievement of the UK’s climate goals’ </a:t>
            </a:r>
            <a:r>
              <a:rPr lang="en-GB" sz="1400" dirty="0"/>
              <a:t>(</a:t>
            </a:r>
            <a:r>
              <a:rPr lang="en-GB" sz="1400" dirty="0" err="1"/>
              <a:t>p.n</a:t>
            </a:r>
            <a:r>
              <a:rPr lang="en-GB" sz="1400" dirty="0"/>
              <a:t>/a)</a:t>
            </a:r>
          </a:p>
          <a:p>
            <a:pPr lvl="1"/>
            <a:endParaRPr lang="en-GB" i="1" dirty="0"/>
          </a:p>
          <a:p>
            <a:endParaRPr lang="en-US" dirty="0"/>
          </a:p>
        </p:txBody>
      </p:sp>
      <p:pic>
        <p:nvPicPr>
          <p:cNvPr id="5" name="Picture 5">
            <a:extLst>
              <a:ext uri="{FF2B5EF4-FFF2-40B4-BE49-F238E27FC236}">
                <a16:creationId xmlns:a16="http://schemas.microsoft.com/office/drawing/2014/main" id="{B04218A1-4FEC-D592-EA00-8B8806F84B3D}"/>
              </a:ext>
            </a:extLst>
          </p:cNvPr>
          <p:cNvPicPr>
            <a:picLocks noChangeAspect="1"/>
          </p:cNvPicPr>
          <p:nvPr/>
        </p:nvPicPr>
        <p:blipFill rotWithShape="1">
          <a:blip r:embed="rId3"/>
          <a:srcRect r="1552" b="116"/>
          <a:stretch/>
        </p:blipFill>
        <p:spPr>
          <a:xfrm>
            <a:off x="6003900" y="430076"/>
            <a:ext cx="2700615" cy="3882852"/>
          </a:xfrm>
          <a:prstGeom prst="rect">
            <a:avLst/>
          </a:prstGeom>
        </p:spPr>
      </p:pic>
    </p:spTree>
    <p:extLst>
      <p:ext uri="{BB962C8B-B14F-4D97-AF65-F5344CB8AC3E}">
        <p14:creationId xmlns:p14="http://schemas.microsoft.com/office/powerpoint/2010/main" val="8082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FDBA-6EBA-CD40-A397-EBE63A81A6F4}"/>
              </a:ext>
            </a:extLst>
          </p:cNvPr>
          <p:cNvSpPr>
            <a:spLocks noGrp="1"/>
          </p:cNvSpPr>
          <p:nvPr>
            <p:ph type="title"/>
          </p:nvPr>
        </p:nvSpPr>
        <p:spPr>
          <a:xfrm>
            <a:off x="450000" y="432000"/>
            <a:ext cx="5040000" cy="389017"/>
          </a:xfrm>
        </p:spPr>
        <p:txBody>
          <a:bodyPr/>
          <a:lstStyle/>
          <a:p>
            <a:r>
              <a:rPr lang="en-US" dirty="0"/>
              <a:t>Energy Demand Research Champions</a:t>
            </a:r>
          </a:p>
        </p:txBody>
      </p:sp>
      <p:pic>
        <p:nvPicPr>
          <p:cNvPr id="4" name="Picture 5">
            <a:extLst>
              <a:ext uri="{FF2B5EF4-FFF2-40B4-BE49-F238E27FC236}">
                <a16:creationId xmlns:a16="http://schemas.microsoft.com/office/drawing/2014/main" id="{32E544A4-DD15-B307-FCC4-D4A1E35B8CEC}"/>
              </a:ext>
            </a:extLst>
          </p:cNvPr>
          <p:cNvPicPr>
            <a:picLocks noGrp="1" noChangeAspect="1"/>
          </p:cNvPicPr>
          <p:nvPr>
            <p:ph type="pic" sz="quarter" idx="13"/>
          </p:nvPr>
        </p:nvPicPr>
        <p:blipFill rotWithShape="1">
          <a:blip r:embed="rId3"/>
          <a:srcRect l="13386" r="13386"/>
          <a:stretch/>
        </p:blipFill>
        <p:spPr>
          <a:xfrm>
            <a:off x="6744832" y="1308864"/>
            <a:ext cx="1850696" cy="2535360"/>
          </a:xfrm>
        </p:spPr>
      </p:pic>
      <p:pic>
        <p:nvPicPr>
          <p:cNvPr id="8" name="Picture 8">
            <a:extLst>
              <a:ext uri="{FF2B5EF4-FFF2-40B4-BE49-F238E27FC236}">
                <a16:creationId xmlns:a16="http://schemas.microsoft.com/office/drawing/2014/main" id="{14228098-1120-0D5D-2978-E97E6076BEFD}"/>
              </a:ext>
            </a:extLst>
          </p:cNvPr>
          <p:cNvPicPr>
            <a:picLocks noChangeAspect="1"/>
          </p:cNvPicPr>
          <p:nvPr/>
        </p:nvPicPr>
        <p:blipFill>
          <a:blip r:embed="rId4"/>
          <a:stretch>
            <a:fillRect/>
          </a:stretch>
        </p:blipFill>
        <p:spPr>
          <a:xfrm>
            <a:off x="619414" y="1308285"/>
            <a:ext cx="2115866" cy="2532579"/>
          </a:xfrm>
          <a:prstGeom prst="rect">
            <a:avLst/>
          </a:prstGeom>
        </p:spPr>
      </p:pic>
      <p:sp>
        <p:nvSpPr>
          <p:cNvPr id="3" name="TextBox 2">
            <a:extLst>
              <a:ext uri="{FF2B5EF4-FFF2-40B4-BE49-F238E27FC236}">
                <a16:creationId xmlns:a16="http://schemas.microsoft.com/office/drawing/2014/main" id="{13A0B266-F282-3E52-14EF-EC041B34C8FE}"/>
              </a:ext>
            </a:extLst>
          </p:cNvPr>
          <p:cNvSpPr txBox="1"/>
          <p:nvPr/>
        </p:nvSpPr>
        <p:spPr>
          <a:xfrm>
            <a:off x="557129" y="3923308"/>
            <a:ext cx="2175926"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orbel"/>
                <a:cs typeface="Segoe UI"/>
              </a:rPr>
              <a:t>PI: </a:t>
            </a:r>
            <a:r>
              <a:rPr lang="en-US" sz="1100" dirty="0">
                <a:ea typeface="+mn-lt"/>
                <a:cs typeface="+mn-lt"/>
              </a:rPr>
              <a:t>Centre management, Centre ambassador, Research excellence lead, EDI lead </a:t>
            </a:r>
            <a:endParaRPr lang="en-US" sz="1100" dirty="0">
              <a:latin typeface="Corbel"/>
              <a:cs typeface="Segoe UI"/>
            </a:endParaRPr>
          </a:p>
          <a:p>
            <a:endParaRPr lang="en-US" sz="1100" dirty="0">
              <a:latin typeface="Corbel"/>
              <a:cs typeface="Segoe UI"/>
            </a:endParaRPr>
          </a:p>
          <a:p>
            <a:endParaRPr lang="en-US" sz="1100" dirty="0">
              <a:latin typeface="Corbel"/>
              <a:cs typeface="Segoe UI"/>
            </a:endParaRPr>
          </a:p>
        </p:txBody>
      </p:sp>
      <p:sp>
        <p:nvSpPr>
          <p:cNvPr id="5" name="TextBox 4">
            <a:extLst>
              <a:ext uri="{FF2B5EF4-FFF2-40B4-BE49-F238E27FC236}">
                <a16:creationId xmlns:a16="http://schemas.microsoft.com/office/drawing/2014/main" id="{49B91021-722B-74CA-8163-9EADEB294043}"/>
              </a:ext>
            </a:extLst>
          </p:cNvPr>
          <p:cNvSpPr txBox="1"/>
          <p:nvPr/>
        </p:nvSpPr>
        <p:spPr>
          <a:xfrm>
            <a:off x="6684612" y="3924254"/>
            <a:ext cx="190164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orbel"/>
              </a:rPr>
              <a:t>Co-I: </a:t>
            </a:r>
            <a:r>
              <a:rPr lang="en-US" sz="1100" dirty="0">
                <a:ea typeface="+mn-lt"/>
                <a:cs typeface="+mn-lt"/>
              </a:rPr>
              <a:t>Overall strategy, Centre impact lead, Centre ECR lead </a:t>
            </a:r>
            <a:endParaRPr lang="en-US" sz="1100" dirty="0">
              <a:latin typeface="Corbel"/>
            </a:endParaRPr>
          </a:p>
          <a:p>
            <a:endParaRPr lang="en-US" sz="1100" dirty="0">
              <a:latin typeface="Corbel"/>
              <a:cs typeface="Calibri"/>
            </a:endParaRPr>
          </a:p>
        </p:txBody>
      </p:sp>
      <p:sp>
        <p:nvSpPr>
          <p:cNvPr id="7" name="TextBox 6">
            <a:extLst>
              <a:ext uri="{FF2B5EF4-FFF2-40B4-BE49-F238E27FC236}">
                <a16:creationId xmlns:a16="http://schemas.microsoft.com/office/drawing/2014/main" id="{EE0EDBC3-701D-D927-82F5-44B8F238C4BF}"/>
              </a:ext>
            </a:extLst>
          </p:cNvPr>
          <p:cNvSpPr txBox="1"/>
          <p:nvPr/>
        </p:nvSpPr>
        <p:spPr>
          <a:xfrm>
            <a:off x="2631065" y="1694587"/>
            <a:ext cx="4217983" cy="1754326"/>
          </a:xfrm>
          <a:prstGeom prst="rect">
            <a:avLst/>
          </a:prstGeom>
          <a:noFill/>
        </p:spPr>
        <p:txBody>
          <a:bodyPr wrap="square" rtlCol="0">
            <a:spAutoFit/>
          </a:bodyPr>
          <a:lstStyle/>
          <a:p>
            <a:pPr algn="ctr"/>
            <a:r>
              <a:rPr lang="en-US" dirty="0"/>
              <a:t>Leadership</a:t>
            </a:r>
          </a:p>
          <a:p>
            <a:pPr algn="ctr"/>
            <a:r>
              <a:rPr lang="en-US" dirty="0"/>
              <a:t>Interdisciplinary</a:t>
            </a:r>
          </a:p>
          <a:p>
            <a:pPr algn="ctr"/>
            <a:r>
              <a:rPr lang="en-US" dirty="0"/>
              <a:t>Career stages</a:t>
            </a:r>
          </a:p>
          <a:p>
            <a:pPr algn="ctr"/>
            <a:r>
              <a:rPr lang="en-US" dirty="0"/>
              <a:t>Geographical spread</a:t>
            </a:r>
          </a:p>
          <a:p>
            <a:pPr algn="ctr"/>
            <a:r>
              <a:rPr lang="en-US" dirty="0"/>
              <a:t>EDI</a:t>
            </a:r>
          </a:p>
          <a:p>
            <a:pPr algn="ctr"/>
            <a:r>
              <a:rPr lang="en-US" dirty="0"/>
              <a:t>Familiar with and new to CREDS</a:t>
            </a:r>
          </a:p>
        </p:txBody>
      </p:sp>
    </p:spTree>
    <p:extLst>
      <p:ext uri="{BB962C8B-B14F-4D97-AF65-F5344CB8AC3E}">
        <p14:creationId xmlns:p14="http://schemas.microsoft.com/office/powerpoint/2010/main" val="30116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0337-A2F7-CF3F-93B7-6A8468C301B0}"/>
              </a:ext>
            </a:extLst>
          </p:cNvPr>
          <p:cNvSpPr>
            <a:spLocks noGrp="1"/>
          </p:cNvSpPr>
          <p:nvPr>
            <p:ph type="title"/>
          </p:nvPr>
        </p:nvSpPr>
        <p:spPr/>
        <p:txBody>
          <a:bodyPr/>
          <a:lstStyle/>
          <a:p>
            <a:r>
              <a:rPr lang="en-US"/>
              <a:t>Our vision</a:t>
            </a:r>
          </a:p>
        </p:txBody>
      </p:sp>
      <p:sp>
        <p:nvSpPr>
          <p:cNvPr id="3" name="Content Placeholder 2">
            <a:extLst>
              <a:ext uri="{FF2B5EF4-FFF2-40B4-BE49-F238E27FC236}">
                <a16:creationId xmlns:a16="http://schemas.microsoft.com/office/drawing/2014/main" id="{6EFE2ABC-FA9A-87D5-3BF5-DBD9A72DAD54}"/>
              </a:ext>
            </a:extLst>
          </p:cNvPr>
          <p:cNvSpPr>
            <a:spLocks noGrp="1"/>
          </p:cNvSpPr>
          <p:nvPr>
            <p:ph idx="1"/>
          </p:nvPr>
        </p:nvSpPr>
        <p:spPr/>
        <p:txBody>
          <a:bodyPr/>
          <a:lstStyle/>
          <a:p>
            <a:r>
              <a:rPr lang="en-GB" dirty="0"/>
              <a:t>To develop an </a:t>
            </a:r>
            <a:r>
              <a:rPr lang="en-GB" b="1" dirty="0"/>
              <a:t>interdisciplinary, inclusive </a:t>
            </a:r>
            <a:r>
              <a:rPr lang="en-GB" dirty="0"/>
              <a:t>and </a:t>
            </a:r>
            <a:r>
              <a:rPr lang="en-GB" b="1" dirty="0"/>
              <a:t>diverse Centre </a:t>
            </a:r>
            <a:r>
              <a:rPr lang="en-GB" dirty="0"/>
              <a:t>which undertakes methodologically </a:t>
            </a:r>
            <a:r>
              <a:rPr lang="en-GB" b="1" dirty="0"/>
              <a:t>rigorous research </a:t>
            </a:r>
            <a:r>
              <a:rPr lang="en-GB" dirty="0"/>
              <a:t>that can be applied at </a:t>
            </a:r>
            <a:r>
              <a:rPr lang="en-GB" b="1" dirty="0"/>
              <a:t>speed </a:t>
            </a:r>
            <a:r>
              <a:rPr lang="en-GB" dirty="0"/>
              <a:t>and </a:t>
            </a:r>
            <a:r>
              <a:rPr lang="en-GB" b="1" dirty="0"/>
              <a:t>scale </a:t>
            </a:r>
            <a:r>
              <a:rPr lang="en-GB" dirty="0"/>
              <a:t>for </a:t>
            </a:r>
            <a:r>
              <a:rPr lang="en-GB" b="1" dirty="0"/>
              <a:t>significant impact</a:t>
            </a:r>
          </a:p>
          <a:p>
            <a:endParaRPr lang="en-GB" b="1" dirty="0"/>
          </a:p>
          <a:p>
            <a:r>
              <a:rPr lang="en-GB" dirty="0"/>
              <a:t>Long-term, </a:t>
            </a:r>
            <a:r>
              <a:rPr lang="en-GB" b="1" dirty="0"/>
              <a:t>make energy demand reduction the foundation for a fair transition to Net Zero</a:t>
            </a:r>
            <a:endParaRPr lang="en-GB" dirty="0"/>
          </a:p>
          <a:p>
            <a:endParaRPr lang="en-GB" dirty="0"/>
          </a:p>
          <a:p>
            <a:endParaRPr lang="en-US" dirty="0"/>
          </a:p>
        </p:txBody>
      </p:sp>
      <p:sp>
        <p:nvSpPr>
          <p:cNvPr id="4" name="Picture Placeholder 3">
            <a:extLst>
              <a:ext uri="{FF2B5EF4-FFF2-40B4-BE49-F238E27FC236}">
                <a16:creationId xmlns:a16="http://schemas.microsoft.com/office/drawing/2014/main" id="{D8CC9315-BAA1-E6CD-24D0-56B1987CDC9D}"/>
              </a:ext>
            </a:extLst>
          </p:cNvPr>
          <p:cNvSpPr>
            <a:spLocks noGrp="1"/>
          </p:cNvSpPr>
          <p:nvPr>
            <p:ph type="pic" sz="quarter" idx="13"/>
          </p:nvPr>
        </p:nvSpPr>
        <p:spPr/>
      </p:sp>
      <p:pic>
        <p:nvPicPr>
          <p:cNvPr id="5" name="Picture Placeholder 7">
            <a:extLst>
              <a:ext uri="{FF2B5EF4-FFF2-40B4-BE49-F238E27FC236}">
                <a16:creationId xmlns:a16="http://schemas.microsoft.com/office/drawing/2014/main" id="{128047B0-3A2D-0208-8577-B1FFA4ECDE43}"/>
              </a:ext>
            </a:extLst>
          </p:cNvPr>
          <p:cNvPicPr>
            <a:picLocks noChangeAspect="1"/>
          </p:cNvPicPr>
          <p:nvPr/>
        </p:nvPicPr>
        <p:blipFill>
          <a:blip r:embed="rId3"/>
          <a:srcRect t="29" b="29"/>
          <a:stretch>
            <a:fillRect/>
          </a:stretch>
        </p:blipFill>
        <p:spPr>
          <a:xfrm>
            <a:off x="5769099" y="431998"/>
            <a:ext cx="2952000" cy="4031847"/>
          </a:xfrm>
          <a:prstGeom prst="rect">
            <a:avLst/>
          </a:prstGeom>
        </p:spPr>
      </p:pic>
    </p:spTree>
    <p:extLst>
      <p:ext uri="{BB962C8B-B14F-4D97-AF65-F5344CB8AC3E}">
        <p14:creationId xmlns:p14="http://schemas.microsoft.com/office/powerpoint/2010/main" val="30200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0AE2-BAF9-03D3-C019-89EF7036E2A2}"/>
              </a:ext>
            </a:extLst>
          </p:cNvPr>
          <p:cNvSpPr>
            <a:spLocks noGrp="1"/>
          </p:cNvSpPr>
          <p:nvPr>
            <p:ph type="title"/>
          </p:nvPr>
        </p:nvSpPr>
        <p:spPr/>
        <p:txBody>
          <a:bodyPr/>
          <a:lstStyle/>
          <a:p>
            <a:r>
              <a:rPr lang="en-US"/>
              <a:t>Our main objectives</a:t>
            </a:r>
          </a:p>
        </p:txBody>
      </p:sp>
      <p:sp>
        <p:nvSpPr>
          <p:cNvPr id="3" name="Content Placeholder 2">
            <a:extLst>
              <a:ext uri="{FF2B5EF4-FFF2-40B4-BE49-F238E27FC236}">
                <a16:creationId xmlns:a16="http://schemas.microsoft.com/office/drawing/2014/main" id="{5FD015BB-58CF-58AD-6E2F-B332898CA8ED}"/>
              </a:ext>
            </a:extLst>
          </p:cNvPr>
          <p:cNvSpPr>
            <a:spLocks noGrp="1"/>
          </p:cNvSpPr>
          <p:nvPr>
            <p:ph idx="1"/>
          </p:nvPr>
        </p:nvSpPr>
        <p:spPr>
          <a:xfrm>
            <a:off x="361099" y="1003317"/>
            <a:ext cx="5171867" cy="663294"/>
          </a:xfrm>
        </p:spPr>
        <p:txBody>
          <a:bodyPr vert="horz" lIns="0" tIns="0" rIns="0" bIns="0" rtlCol="0" anchor="t">
            <a:normAutofit/>
          </a:bodyPr>
          <a:lstStyle/>
          <a:p>
            <a:r>
              <a:rPr lang="en-US" dirty="0"/>
              <a:t>Develop an inclusive, interdisciplinary and cross-sectoral Centre </a:t>
            </a:r>
          </a:p>
          <a:p>
            <a:endParaRPr lang="en-US" dirty="0"/>
          </a:p>
        </p:txBody>
      </p:sp>
      <p:pic>
        <p:nvPicPr>
          <p:cNvPr id="5" name="Picture Placeholder 7">
            <a:extLst>
              <a:ext uri="{FF2B5EF4-FFF2-40B4-BE49-F238E27FC236}">
                <a16:creationId xmlns:a16="http://schemas.microsoft.com/office/drawing/2014/main" id="{3A6046CD-B151-7257-1D2B-7DF891FBB009}"/>
              </a:ext>
            </a:extLst>
          </p:cNvPr>
          <p:cNvPicPr>
            <a:picLocks noGrp="1" noChangeAspect="1"/>
          </p:cNvPicPr>
          <p:nvPr>
            <p:ph type="pic" sz="quarter" idx="13"/>
          </p:nvPr>
        </p:nvPicPr>
        <p:blipFill>
          <a:blip r:embed="rId3"/>
          <a:srcRect t="29" b="29"/>
          <a:stretch>
            <a:fillRect/>
          </a:stretch>
        </p:blipFill>
        <p:spPr>
          <a:prstGeom prst="rect">
            <a:avLst/>
          </a:prstGeom>
        </p:spPr>
      </p:pic>
      <p:sp>
        <p:nvSpPr>
          <p:cNvPr id="7" name="Content Placeholder 2">
            <a:extLst>
              <a:ext uri="{FF2B5EF4-FFF2-40B4-BE49-F238E27FC236}">
                <a16:creationId xmlns:a16="http://schemas.microsoft.com/office/drawing/2014/main" id="{409B1D4D-D38D-EFC9-C542-1B852CD3AA80}"/>
              </a:ext>
            </a:extLst>
          </p:cNvPr>
          <p:cNvSpPr txBox="1">
            <a:spLocks/>
          </p:cNvSpPr>
          <p:nvPr/>
        </p:nvSpPr>
        <p:spPr>
          <a:xfrm>
            <a:off x="362537" y="2115406"/>
            <a:ext cx="5171867" cy="66329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Promote energy demand reduction as equal to supply-side  </a:t>
            </a:r>
          </a:p>
          <a:p>
            <a:endParaRPr lang="en-US" dirty="0"/>
          </a:p>
        </p:txBody>
      </p:sp>
      <p:sp>
        <p:nvSpPr>
          <p:cNvPr id="9" name="Content Placeholder 2">
            <a:extLst>
              <a:ext uri="{FF2B5EF4-FFF2-40B4-BE49-F238E27FC236}">
                <a16:creationId xmlns:a16="http://schemas.microsoft.com/office/drawing/2014/main" id="{C9810DFF-D4BF-07EC-A153-11D84CBAF5E8}"/>
              </a:ext>
            </a:extLst>
          </p:cNvPr>
          <p:cNvSpPr txBox="1">
            <a:spLocks/>
          </p:cNvSpPr>
          <p:nvPr/>
        </p:nvSpPr>
        <p:spPr>
          <a:xfrm>
            <a:off x="362537" y="2719255"/>
            <a:ext cx="5182650" cy="382936"/>
          </a:xfrm>
          <a:prstGeom prst="rect">
            <a:avLst/>
          </a:prstGeom>
        </p:spPr>
        <p:txBody>
          <a:bodyPr vert="horz" lIns="0" tIns="0" rIns="0" bIns="0" rtlCol="0" anchor="t">
            <a:normAutofit fontScale="92500"/>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Articulate wider benefits of energy demand reduction </a:t>
            </a:r>
          </a:p>
          <a:p>
            <a:endParaRPr lang="en-US" dirty="0"/>
          </a:p>
        </p:txBody>
      </p:sp>
      <p:sp>
        <p:nvSpPr>
          <p:cNvPr id="11" name="Content Placeholder 2">
            <a:extLst>
              <a:ext uri="{FF2B5EF4-FFF2-40B4-BE49-F238E27FC236}">
                <a16:creationId xmlns:a16="http://schemas.microsoft.com/office/drawing/2014/main" id="{DE2C02E0-1C69-0E67-85CC-4604F14C8991}"/>
              </a:ext>
            </a:extLst>
          </p:cNvPr>
          <p:cNvSpPr txBox="1">
            <a:spLocks/>
          </p:cNvSpPr>
          <p:nvPr/>
        </p:nvSpPr>
        <p:spPr>
          <a:xfrm>
            <a:off x="362537" y="3107444"/>
            <a:ext cx="5171867" cy="66329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Integrate equality, diversity and inclusion in research process </a:t>
            </a:r>
          </a:p>
          <a:p>
            <a:endParaRPr lang="en-US" dirty="0"/>
          </a:p>
        </p:txBody>
      </p:sp>
      <p:sp>
        <p:nvSpPr>
          <p:cNvPr id="13" name="Content Placeholder 2">
            <a:extLst>
              <a:ext uri="{FF2B5EF4-FFF2-40B4-BE49-F238E27FC236}">
                <a16:creationId xmlns:a16="http://schemas.microsoft.com/office/drawing/2014/main" id="{3EFF4E4F-0BD4-7AE3-D0CA-F27E3AC649DB}"/>
              </a:ext>
            </a:extLst>
          </p:cNvPr>
          <p:cNvSpPr txBox="1">
            <a:spLocks/>
          </p:cNvSpPr>
          <p:nvPr/>
        </p:nvSpPr>
        <p:spPr>
          <a:xfrm>
            <a:off x="362537" y="3711293"/>
            <a:ext cx="5171867" cy="33980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Engage and network widely</a:t>
            </a:r>
          </a:p>
        </p:txBody>
      </p:sp>
      <p:sp>
        <p:nvSpPr>
          <p:cNvPr id="15" name="Content Placeholder 2">
            <a:extLst>
              <a:ext uri="{FF2B5EF4-FFF2-40B4-BE49-F238E27FC236}">
                <a16:creationId xmlns:a16="http://schemas.microsoft.com/office/drawing/2014/main" id="{4CE52699-41A5-8E6B-1843-B6C52F844666}"/>
              </a:ext>
            </a:extLst>
          </p:cNvPr>
          <p:cNvSpPr txBox="1">
            <a:spLocks/>
          </p:cNvSpPr>
          <p:nvPr/>
        </p:nvSpPr>
        <p:spPr>
          <a:xfrm>
            <a:off x="363975" y="4057787"/>
            <a:ext cx="5171867" cy="339804"/>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Build collaborative, open and supportive teams</a:t>
            </a:r>
          </a:p>
        </p:txBody>
      </p:sp>
      <p:sp>
        <p:nvSpPr>
          <p:cNvPr id="17" name="Content Placeholder 2">
            <a:extLst>
              <a:ext uri="{FF2B5EF4-FFF2-40B4-BE49-F238E27FC236}">
                <a16:creationId xmlns:a16="http://schemas.microsoft.com/office/drawing/2014/main" id="{F59C54C6-2291-2537-EC0D-39D1ECE5885D}"/>
              </a:ext>
            </a:extLst>
          </p:cNvPr>
          <p:cNvSpPr txBox="1">
            <a:spLocks/>
          </p:cNvSpPr>
          <p:nvPr/>
        </p:nvSpPr>
        <p:spPr>
          <a:xfrm>
            <a:off x="362537" y="1673302"/>
            <a:ext cx="5171867" cy="361370"/>
          </a:xfrm>
          <a:prstGeom prst="rect">
            <a:avLst/>
          </a:prstGeom>
        </p:spPr>
        <p:txBody>
          <a:bodyPr vert="horz" lIns="0" tIns="0" rIns="0" bIns="0" rtlCol="0" anchor="t">
            <a:normAutofit/>
          </a:bodyPr>
          <a:lstStyle>
            <a:lvl1pPr marL="342900" indent="-3429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1pPr>
            <a:lvl2pPr marL="742950" indent="-28575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2pPr>
            <a:lvl3pPr marL="11430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3pPr>
            <a:lvl4pPr marL="16002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4pPr>
            <a:lvl5pPr marL="2057400" indent="-228600" algn="l" defTabSz="457200" rtl="0" eaLnBrk="1" latinLnBrk="0" hangingPunct="1">
              <a:lnSpc>
                <a:spcPts val="2000"/>
              </a:lnSpc>
              <a:spcBef>
                <a:spcPts val="0"/>
              </a:spcBef>
              <a:spcAft>
                <a:spcPts val="600"/>
              </a:spcAft>
              <a:buFont typeface="Arial"/>
              <a:buChar char="»"/>
              <a:defRPr sz="1800" b="0" i="0" kern="1200" baseline="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Deliver robust and reflexive research </a:t>
            </a:r>
          </a:p>
        </p:txBody>
      </p:sp>
    </p:spTree>
    <p:extLst>
      <p:ext uri="{BB962C8B-B14F-4D97-AF65-F5344CB8AC3E}">
        <p14:creationId xmlns:p14="http://schemas.microsoft.com/office/powerpoint/2010/main" val="41878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207E-F891-A44C-EA2D-AB5762B56D24}"/>
              </a:ext>
            </a:extLst>
          </p:cNvPr>
          <p:cNvSpPr>
            <a:spLocks noGrp="1"/>
          </p:cNvSpPr>
          <p:nvPr>
            <p:ph type="title"/>
          </p:nvPr>
        </p:nvSpPr>
        <p:spPr/>
        <p:txBody>
          <a:bodyPr/>
          <a:lstStyle/>
          <a:p>
            <a:r>
              <a:rPr lang="en-US"/>
              <a:t>8-month action plan</a:t>
            </a:r>
          </a:p>
        </p:txBody>
      </p:sp>
      <p:pic>
        <p:nvPicPr>
          <p:cNvPr id="6" name="Content Placeholder 5">
            <a:extLst>
              <a:ext uri="{FF2B5EF4-FFF2-40B4-BE49-F238E27FC236}">
                <a16:creationId xmlns:a16="http://schemas.microsoft.com/office/drawing/2014/main" id="{CED63FDD-1C32-B132-6965-32615708FF09}"/>
              </a:ext>
            </a:extLst>
          </p:cNvPr>
          <p:cNvPicPr>
            <a:picLocks noGrp="1" noChangeAspect="1"/>
          </p:cNvPicPr>
          <p:nvPr>
            <p:ph idx="1"/>
          </p:nvPr>
        </p:nvPicPr>
        <p:blipFill rotWithShape="1">
          <a:blip r:embed="rId3"/>
          <a:srcRect l="5244" t="6237" r="14712" b="45810"/>
          <a:stretch/>
        </p:blipFill>
        <p:spPr>
          <a:xfrm>
            <a:off x="413828" y="1109134"/>
            <a:ext cx="8316344" cy="2802465"/>
          </a:xfrm>
        </p:spPr>
      </p:pic>
    </p:spTree>
    <p:extLst>
      <p:ext uri="{BB962C8B-B14F-4D97-AF65-F5344CB8AC3E}">
        <p14:creationId xmlns:p14="http://schemas.microsoft.com/office/powerpoint/2010/main" val="260964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9359-A501-7E4F-F01C-123A17D65030}"/>
              </a:ext>
            </a:extLst>
          </p:cNvPr>
          <p:cNvSpPr>
            <a:spLocks noGrp="1"/>
          </p:cNvSpPr>
          <p:nvPr>
            <p:ph type="title"/>
          </p:nvPr>
        </p:nvSpPr>
        <p:spPr>
          <a:xfrm>
            <a:off x="449999" y="432000"/>
            <a:ext cx="7811131" cy="389017"/>
          </a:xfrm>
        </p:spPr>
        <p:txBody>
          <a:bodyPr/>
          <a:lstStyle/>
          <a:p>
            <a:r>
              <a:rPr lang="en-US" dirty="0"/>
              <a:t>Consultation: Listen to the community and stakeholders</a:t>
            </a:r>
          </a:p>
        </p:txBody>
      </p:sp>
      <p:sp>
        <p:nvSpPr>
          <p:cNvPr id="3" name="Content Placeholder 2">
            <a:extLst>
              <a:ext uri="{FF2B5EF4-FFF2-40B4-BE49-F238E27FC236}">
                <a16:creationId xmlns:a16="http://schemas.microsoft.com/office/drawing/2014/main" id="{8C6F03FF-C715-DEB8-FFD6-695A041DA1C2}"/>
              </a:ext>
            </a:extLst>
          </p:cNvPr>
          <p:cNvSpPr>
            <a:spLocks noGrp="1"/>
          </p:cNvSpPr>
          <p:nvPr>
            <p:ph idx="1"/>
          </p:nvPr>
        </p:nvSpPr>
        <p:spPr>
          <a:xfrm>
            <a:off x="449999" y="1319022"/>
            <a:ext cx="8207112" cy="2942944"/>
          </a:xfrm>
        </p:spPr>
        <p:txBody>
          <a:bodyPr vert="horz" lIns="0" tIns="0" rIns="0" bIns="0" rtlCol="0" anchor="t">
            <a:normAutofit/>
          </a:bodyPr>
          <a:lstStyle/>
          <a:p>
            <a:r>
              <a:rPr lang="en-GB" dirty="0"/>
              <a:t>Internal consultation with CREDS members during September-October</a:t>
            </a:r>
          </a:p>
          <a:p>
            <a:pPr lvl="1"/>
            <a:r>
              <a:rPr lang="en-US" dirty="0"/>
              <a:t>Feedback from CREDS Mid-Term Review</a:t>
            </a:r>
          </a:p>
          <a:p>
            <a:pPr lvl="1"/>
            <a:r>
              <a:rPr lang="en-US" dirty="0"/>
              <a:t>Meetings with CREDS Core Team, Theme Leads and consortium members</a:t>
            </a:r>
          </a:p>
          <a:p>
            <a:pPr lvl="1"/>
            <a:r>
              <a:rPr lang="en-US" dirty="0"/>
              <a:t>What’s working well, what could be improved, future objectives</a:t>
            </a:r>
          </a:p>
          <a:p>
            <a:pPr lvl="1"/>
            <a:r>
              <a:rPr lang="en-US" dirty="0"/>
              <a:t>Confidential meetings </a:t>
            </a:r>
          </a:p>
          <a:p>
            <a:pPr lvl="1"/>
            <a:endParaRPr lang="en-US" dirty="0"/>
          </a:p>
          <a:p>
            <a:r>
              <a:rPr lang="en-US" dirty="0"/>
              <a:t>Launch Webinar 11th October</a:t>
            </a:r>
          </a:p>
          <a:p>
            <a:r>
              <a:rPr lang="en-US" dirty="0"/>
              <a:t>Survey of key stakeholders (academics, policy, industry, NGOs, etc.) during October</a:t>
            </a:r>
          </a:p>
        </p:txBody>
      </p:sp>
    </p:spTree>
    <p:extLst>
      <p:ext uri="{BB962C8B-B14F-4D97-AF65-F5344CB8AC3E}">
        <p14:creationId xmlns:p14="http://schemas.microsoft.com/office/powerpoint/2010/main" val="32975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64BF-331D-43F3-9741-FB02FF2C8D40}"/>
              </a:ext>
            </a:extLst>
          </p:cNvPr>
          <p:cNvSpPr>
            <a:spLocks noGrp="1"/>
          </p:cNvSpPr>
          <p:nvPr>
            <p:ph type="title"/>
          </p:nvPr>
        </p:nvSpPr>
        <p:spPr>
          <a:xfrm>
            <a:off x="450000" y="432000"/>
            <a:ext cx="8452262" cy="389017"/>
          </a:xfrm>
        </p:spPr>
        <p:txBody>
          <a:bodyPr/>
          <a:lstStyle/>
          <a:p>
            <a:r>
              <a:rPr lang="en-US" dirty="0"/>
              <a:t>Co-development: Further stakeholder engagement</a:t>
            </a:r>
          </a:p>
        </p:txBody>
      </p:sp>
      <p:sp>
        <p:nvSpPr>
          <p:cNvPr id="3" name="Content Placeholder 2">
            <a:extLst>
              <a:ext uri="{FF2B5EF4-FFF2-40B4-BE49-F238E27FC236}">
                <a16:creationId xmlns:a16="http://schemas.microsoft.com/office/drawing/2014/main" id="{D704F821-FF0D-6398-C69B-CBF30965EEDD}"/>
              </a:ext>
            </a:extLst>
          </p:cNvPr>
          <p:cNvSpPr>
            <a:spLocks noGrp="1"/>
          </p:cNvSpPr>
          <p:nvPr>
            <p:ph idx="1"/>
          </p:nvPr>
        </p:nvSpPr>
        <p:spPr>
          <a:xfrm>
            <a:off x="450000" y="1394777"/>
            <a:ext cx="7748069" cy="3513553"/>
          </a:xfrm>
        </p:spPr>
        <p:txBody>
          <a:bodyPr vert="horz" lIns="0" tIns="0" rIns="0" bIns="0" rtlCol="0" anchor="t">
            <a:normAutofit/>
          </a:bodyPr>
          <a:lstStyle/>
          <a:p>
            <a:pPr>
              <a:lnSpc>
                <a:spcPct val="150000"/>
              </a:lnSpc>
            </a:pPr>
            <a:r>
              <a:rPr lang="en-US" dirty="0"/>
              <a:t>Deliberative online workshops with key stakeholders in November</a:t>
            </a:r>
          </a:p>
          <a:p>
            <a:pPr>
              <a:lnSpc>
                <a:spcPct val="150000"/>
              </a:lnSpc>
            </a:pPr>
            <a:r>
              <a:rPr lang="en-US" dirty="0"/>
              <a:t>Building on outcomes from internal interviews and survey</a:t>
            </a:r>
          </a:p>
          <a:p>
            <a:pPr>
              <a:lnSpc>
                <a:spcPct val="150000"/>
              </a:lnSpc>
            </a:pPr>
            <a:r>
              <a:rPr lang="en-US" dirty="0"/>
              <a:t>Feeding into the development of research themes/challenges</a:t>
            </a:r>
          </a:p>
          <a:p>
            <a:pPr>
              <a:lnSpc>
                <a:spcPct val="150000"/>
              </a:lnSpc>
            </a:pPr>
            <a:r>
              <a:rPr lang="en-US" dirty="0"/>
              <a:t>Facilitated by experts u</a:t>
            </a:r>
            <a:r>
              <a:rPr lang="en-GB" sz="1800" dirty="0">
                <a:effectLst/>
                <a:latin typeface="Calibri" panose="020F0502020204030204" pitchFamily="34" charset="0"/>
              </a:rPr>
              <a:t>sing World Café and Storytelling techniques </a:t>
            </a:r>
            <a:endParaRPr lang="en-GB" dirty="0"/>
          </a:p>
          <a:p>
            <a:pPr>
              <a:lnSpc>
                <a:spcPct val="150000"/>
              </a:lnSpc>
            </a:pPr>
            <a:r>
              <a:rPr lang="en-US" dirty="0"/>
              <a:t>Reflexive practice on research </a:t>
            </a:r>
            <a:r>
              <a:rPr lang="en-US" dirty="0" err="1"/>
              <a:t>programme</a:t>
            </a:r>
            <a:r>
              <a:rPr lang="en-US" dirty="0"/>
              <a:t> development</a:t>
            </a:r>
          </a:p>
          <a:p>
            <a:pPr lvl="1"/>
            <a:endParaRPr lang="en-US" dirty="0"/>
          </a:p>
        </p:txBody>
      </p:sp>
    </p:spTree>
    <p:extLst>
      <p:ext uri="{BB962C8B-B14F-4D97-AF65-F5344CB8AC3E}">
        <p14:creationId xmlns:p14="http://schemas.microsoft.com/office/powerpoint/2010/main" val="15235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D790-136C-635F-CB27-0437AB3BBC41}"/>
              </a:ext>
            </a:extLst>
          </p:cNvPr>
          <p:cNvSpPr>
            <a:spLocks noGrp="1"/>
          </p:cNvSpPr>
          <p:nvPr>
            <p:ph type="title"/>
          </p:nvPr>
        </p:nvSpPr>
        <p:spPr>
          <a:xfrm>
            <a:off x="450000" y="432000"/>
            <a:ext cx="7995500" cy="389017"/>
          </a:xfrm>
        </p:spPr>
        <p:txBody>
          <a:bodyPr/>
          <a:lstStyle/>
          <a:p>
            <a:r>
              <a:rPr lang="en-US" dirty="0"/>
              <a:t>Consortium building: Develop full Centre proposal</a:t>
            </a:r>
          </a:p>
        </p:txBody>
      </p:sp>
      <p:sp>
        <p:nvSpPr>
          <p:cNvPr id="3" name="Content Placeholder 2">
            <a:extLst>
              <a:ext uri="{FF2B5EF4-FFF2-40B4-BE49-F238E27FC236}">
                <a16:creationId xmlns:a16="http://schemas.microsoft.com/office/drawing/2014/main" id="{2BC74637-52C5-F2DB-3330-4F72C9B8B255}"/>
              </a:ext>
            </a:extLst>
          </p:cNvPr>
          <p:cNvSpPr>
            <a:spLocks noGrp="1"/>
          </p:cNvSpPr>
          <p:nvPr>
            <p:ph idx="1"/>
          </p:nvPr>
        </p:nvSpPr>
        <p:spPr>
          <a:xfrm>
            <a:off x="449999" y="1520902"/>
            <a:ext cx="8261999" cy="2942944"/>
          </a:xfrm>
        </p:spPr>
        <p:txBody>
          <a:bodyPr/>
          <a:lstStyle/>
          <a:p>
            <a:pPr marL="628650" lvl="1" indent="-171450">
              <a:lnSpc>
                <a:spcPct val="150000"/>
              </a:lnSpc>
              <a:spcAft>
                <a:spcPts val="600"/>
              </a:spcAft>
              <a:buFont typeface="Arial"/>
              <a:buChar char="•"/>
            </a:pPr>
            <a:r>
              <a:rPr lang="en-US" dirty="0"/>
              <a:t>November: Open call for Co-I’s based on leadership skills, research questions, engagement, impact and EDI</a:t>
            </a:r>
            <a:endParaRPr lang="en-US" dirty="0">
              <a:cs typeface="Calibri" panose="020F0502020204030204"/>
            </a:endParaRPr>
          </a:p>
          <a:p>
            <a:pPr marL="628650" lvl="1" indent="-171450">
              <a:lnSpc>
                <a:spcPct val="150000"/>
              </a:lnSpc>
              <a:spcAft>
                <a:spcPts val="600"/>
              </a:spcAft>
              <a:buFont typeface="Arial"/>
              <a:buChar char="•"/>
            </a:pPr>
            <a:r>
              <a:rPr lang="en-US" dirty="0"/>
              <a:t>December – February: Development of full Centre proposal </a:t>
            </a:r>
            <a:endParaRPr lang="en-US" dirty="0">
              <a:cs typeface="Calibri" panose="020F0502020204030204"/>
            </a:endParaRPr>
          </a:p>
          <a:p>
            <a:pPr marL="628650" lvl="1" indent="-171450">
              <a:lnSpc>
                <a:spcPct val="150000"/>
              </a:lnSpc>
              <a:spcAft>
                <a:spcPts val="600"/>
              </a:spcAft>
              <a:buFont typeface="Arial"/>
              <a:buChar char="•"/>
            </a:pPr>
            <a:r>
              <a:rPr lang="en-US" dirty="0"/>
              <a:t>28 February 2023:  Deadline for final proposal</a:t>
            </a:r>
          </a:p>
          <a:p>
            <a:pPr marL="628650" lvl="1" indent="-171450">
              <a:lnSpc>
                <a:spcPct val="150000"/>
              </a:lnSpc>
              <a:spcAft>
                <a:spcPts val="600"/>
              </a:spcAft>
              <a:buFont typeface="Arial"/>
              <a:buChar char="•"/>
            </a:pPr>
            <a:r>
              <a:rPr lang="en-US" dirty="0"/>
              <a:t>Funding: £15 million over 5 years</a:t>
            </a:r>
          </a:p>
          <a:p>
            <a:endParaRPr lang="en-US" dirty="0"/>
          </a:p>
        </p:txBody>
      </p:sp>
    </p:spTree>
    <p:extLst>
      <p:ext uri="{BB962C8B-B14F-4D97-AF65-F5344CB8AC3E}">
        <p14:creationId xmlns:p14="http://schemas.microsoft.com/office/powerpoint/2010/main" val="11310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
      <a:dk1>
        <a:srgbClr val="082428"/>
      </a:dk1>
      <a:lt1>
        <a:sysClr val="window" lastClr="FFFFFF"/>
      </a:lt1>
      <a:dk2>
        <a:srgbClr val="1F497D"/>
      </a:dk2>
      <a:lt2>
        <a:srgbClr val="CCCCCC"/>
      </a:lt2>
      <a:accent1>
        <a:srgbClr val="E93955"/>
      </a:accent1>
      <a:accent2>
        <a:srgbClr val="24B19F"/>
      </a:accent2>
      <a:accent3>
        <a:srgbClr val="9BBB59"/>
      </a:accent3>
      <a:accent4>
        <a:srgbClr val="8064A2"/>
      </a:accent4>
      <a:accent5>
        <a:srgbClr val="4BACC6"/>
      </a:accent5>
      <a:accent6>
        <a:srgbClr val="F79646"/>
      </a:accent6>
      <a:hlink>
        <a:srgbClr val="E93955"/>
      </a:hlink>
      <a:folHlink>
        <a:srgbClr val="24B1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8568F5FD83CA4DB7A45FC62335A761" ma:contentTypeVersion="8" ma:contentTypeDescription="Create a new document." ma:contentTypeScope="" ma:versionID="2e008c35fff8d7100e59028a03d6dccf">
  <xsd:schema xmlns:xsd="http://www.w3.org/2001/XMLSchema" xmlns:xs="http://www.w3.org/2001/XMLSchema" xmlns:p="http://schemas.microsoft.com/office/2006/metadata/properties" xmlns:ns2="ccc1eef6-917f-458f-8c49-b4235b0e7220" xmlns:ns3="450fb695-d1d9-42be-a1f3-f1131146e9ff" targetNamespace="http://schemas.microsoft.com/office/2006/metadata/properties" ma:root="true" ma:fieldsID="bd06933b71b04b3aa0fc8ae764937c12" ns2:_="" ns3:_="">
    <xsd:import namespace="ccc1eef6-917f-458f-8c49-b4235b0e7220"/>
    <xsd:import namespace="450fb695-d1d9-42be-a1f3-f1131146e9f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1eef6-917f-458f-8c49-b4235b0e722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0fb695-d1d9-42be-a1f3-f1131146e9f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2c0a982-aea6-4626-8cfd-b03792b9c5be}" ma:internalName="TaxCatchAll" ma:showField="CatchAllData" ma:web="450fb695-d1d9-42be-a1f3-f1131146e9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c1eef6-917f-458f-8c49-b4235b0e7220">
      <Terms xmlns="http://schemas.microsoft.com/office/infopath/2007/PartnerControls"/>
    </lcf76f155ced4ddcb4097134ff3c332f>
    <TaxCatchAll xmlns="450fb695-d1d9-42be-a1f3-f1131146e9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194CC-1771-43BD-9391-1617C70DB0FA}"/>
</file>

<file path=customXml/itemProps2.xml><?xml version="1.0" encoding="utf-8"?>
<ds:datastoreItem xmlns:ds="http://schemas.openxmlformats.org/officeDocument/2006/customXml" ds:itemID="{DCDC3421-DD15-4C8C-ACFB-1452934E6160}">
  <ds:schemaRef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purl.org/dc/dcmitype/"/>
    <ds:schemaRef ds:uri="http://schemas.microsoft.com/office/2006/metadata/properties"/>
    <ds:schemaRef ds:uri="http://schemas.microsoft.com/office/infopath/2007/PartnerControls"/>
    <ds:schemaRef ds:uri="2977d286-6442-4f7d-93b9-71b4ae81c984"/>
    <ds:schemaRef ds:uri="a81b5372-7960-406e-bcdd-c33078ac125a"/>
  </ds:schemaRefs>
</ds:datastoreItem>
</file>

<file path=customXml/itemProps3.xml><?xml version="1.0" encoding="utf-8"?>
<ds:datastoreItem xmlns:ds="http://schemas.openxmlformats.org/officeDocument/2006/customXml" ds:itemID="{388311BE-9619-4B9D-B612-A0307E3F3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TotalTime>
  <Words>1143</Words>
  <Application>Microsoft Macintosh PowerPoint</Application>
  <PresentationFormat>On-screen Show (16:9)</PresentationFormat>
  <Paragraphs>140</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Office Theme</vt:lpstr>
      <vt:lpstr>Energy Demand Research Champions Launch Webinar  11 October 2022 </vt:lpstr>
      <vt:lpstr>The energy demand dilemma</vt:lpstr>
      <vt:lpstr>Energy Demand Research Champions</vt:lpstr>
      <vt:lpstr>Our vision</vt:lpstr>
      <vt:lpstr>Our main objectives</vt:lpstr>
      <vt:lpstr>8-month action plan</vt:lpstr>
      <vt:lpstr>Consultation: Listen to the community and stakeholders</vt:lpstr>
      <vt:lpstr>Co-development: Further stakeholder engagement</vt:lpstr>
      <vt:lpstr>Consortium building: Develop full Centre proposal</vt:lpstr>
      <vt:lpstr>Centre design</vt:lpstr>
      <vt:lpstr>Key dates</vt:lpstr>
      <vt:lpstr>International Energy Agency (IEA), found that 'doubling the rate of energy efficiency improvements seen in the last decade would, by 2030, slash global energy use by the same amount used in China every year, saving households $650bn' Energy Demand Reduction is a global imperative </vt:lpstr>
    </vt:vector>
  </TitlesOfParts>
  <Manager/>
  <Company>Centre for Research into Energy Demand Solutions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CREDS</dc:title>
  <dc:subject>Research to transform the energy demand landscape </dc:subject>
  <dc:creator/>
  <cp:keywords/>
  <dc:description/>
  <cp:lastModifiedBy>Mari Martiskainen</cp:lastModifiedBy>
  <cp:revision>295</cp:revision>
  <dcterms:created xsi:type="dcterms:W3CDTF">2018-08-02T19:51:08Z</dcterms:created>
  <dcterms:modified xsi:type="dcterms:W3CDTF">2022-10-11T09:08:28Z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0x010100C58568F5FD83CA4DB7A45FC62335A761</vt:lpwstr>
  </property>
</Properties>
</file>